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C68837-1244-BC43-B89D-BB03A2F01F9D}" type="doc">
      <dgm:prSet loTypeId="urn:microsoft.com/office/officeart/2005/8/layout/process5" loCatId="" qsTypeId="urn:microsoft.com/office/officeart/2005/8/quickstyle/simple4" qsCatId="simple" csTypeId="urn:microsoft.com/office/officeart/2005/8/colors/accent1_2" csCatId="accent1" phldr="1"/>
      <dgm:spPr/>
      <dgm:t>
        <a:bodyPr/>
        <a:lstStyle/>
        <a:p>
          <a:endParaRPr lang="en-US"/>
        </a:p>
      </dgm:t>
    </dgm:pt>
    <dgm:pt modelId="{2D2E53B1-A5D4-A847-906A-560CB068C738}">
      <dgm:prSet phldrT="[Text]"/>
      <dgm:spPr/>
      <dgm:t>
        <a:bodyPr/>
        <a:lstStyle/>
        <a:p>
          <a:r>
            <a:rPr lang="en-US" dirty="0" smtClean="0"/>
            <a:t>Attackers crafts a zero-pixel </a:t>
          </a:r>
          <a:r>
            <a:rPr lang="en-US" dirty="0" err="1" smtClean="0"/>
            <a:t>Iframe</a:t>
          </a:r>
          <a:r>
            <a:rPr lang="en-US" dirty="0" smtClean="0"/>
            <a:t> (inline frame) to avoid visual detection</a:t>
          </a:r>
          <a:endParaRPr lang="en-US" dirty="0"/>
        </a:p>
      </dgm:t>
    </dgm:pt>
    <dgm:pt modelId="{33DD6502-C4E5-484B-B021-FA1D4FD8C2BE}" type="parTrans" cxnId="{9C1DB8FA-FDB9-6749-8D03-CF6BDD3144EF}">
      <dgm:prSet/>
      <dgm:spPr/>
      <dgm:t>
        <a:bodyPr/>
        <a:lstStyle/>
        <a:p>
          <a:endParaRPr lang="en-US"/>
        </a:p>
      </dgm:t>
    </dgm:pt>
    <dgm:pt modelId="{2152FEAC-7B7E-CD4E-9962-21EE4F62D56F}" type="sibTrans" cxnId="{9C1DB8FA-FDB9-6749-8D03-CF6BDD3144EF}">
      <dgm:prSet/>
      <dgm:spPr/>
      <dgm:t>
        <a:bodyPr/>
        <a:lstStyle/>
        <a:p>
          <a:endParaRPr lang="en-US"/>
        </a:p>
      </dgm:t>
    </dgm:pt>
    <dgm:pt modelId="{305EA954-E672-EF47-AE44-A03F8A54AF6F}">
      <dgm:prSet phldrT="[Text]"/>
      <dgm:spPr/>
      <dgm:t>
        <a:bodyPr/>
        <a:lstStyle/>
        <a:p>
          <a:r>
            <a:rPr lang="en-US" dirty="0" smtClean="0"/>
            <a:t>Users visit an infected website, browser download the script through an </a:t>
          </a:r>
          <a:r>
            <a:rPr lang="en-US" dirty="0" err="1" smtClean="0"/>
            <a:t>IFrame</a:t>
          </a:r>
          <a:r>
            <a:rPr lang="en-US" dirty="0" smtClean="0"/>
            <a:t>.</a:t>
          </a:r>
          <a:endParaRPr lang="en-US" dirty="0"/>
        </a:p>
      </dgm:t>
    </dgm:pt>
    <dgm:pt modelId="{ABFF6C25-0178-8A4E-978C-90A73A62B8FD}" type="parTrans" cxnId="{014A648B-8F57-8D45-8209-D6AB1B6A1DAC}">
      <dgm:prSet/>
      <dgm:spPr/>
      <dgm:t>
        <a:bodyPr/>
        <a:lstStyle/>
        <a:p>
          <a:endParaRPr lang="en-US"/>
        </a:p>
      </dgm:t>
    </dgm:pt>
    <dgm:pt modelId="{FADCC129-803B-1A4F-84E5-0F24FAD62B4B}" type="sibTrans" cxnId="{014A648B-8F57-8D45-8209-D6AB1B6A1DAC}">
      <dgm:prSet/>
      <dgm:spPr/>
      <dgm:t>
        <a:bodyPr/>
        <a:lstStyle/>
        <a:p>
          <a:endParaRPr lang="en-US"/>
        </a:p>
      </dgm:t>
    </dgm:pt>
    <dgm:pt modelId="{BBA6A1BB-199D-A840-9344-B3B4AC5AC538}">
      <dgm:prSet phldrT="[Text]"/>
      <dgm:spPr/>
      <dgm:t>
        <a:bodyPr/>
        <a:lstStyle/>
        <a:p>
          <a:r>
            <a:rPr lang="en-US" dirty="0" smtClean="0"/>
            <a:t>If script runs successfully, it will instruct the browser to connect to the attacker’s web server to </a:t>
          </a:r>
          <a:r>
            <a:rPr lang="en-US" dirty="0" err="1" smtClean="0"/>
            <a:t>dowload</a:t>
          </a:r>
          <a:r>
            <a:rPr lang="en-US" dirty="0" smtClean="0"/>
            <a:t> malware.</a:t>
          </a:r>
          <a:endParaRPr lang="en-US" dirty="0"/>
        </a:p>
      </dgm:t>
    </dgm:pt>
    <dgm:pt modelId="{714F6775-80C4-5B48-9638-9FB671926D25}" type="parTrans" cxnId="{3058A94F-16AE-6A47-B6A3-E3078522AF24}">
      <dgm:prSet/>
      <dgm:spPr/>
      <dgm:t>
        <a:bodyPr/>
        <a:lstStyle/>
        <a:p>
          <a:endParaRPr lang="en-US"/>
        </a:p>
      </dgm:t>
    </dgm:pt>
    <dgm:pt modelId="{E0724A44-B660-124A-8C78-D4EC59EF4668}" type="sibTrans" cxnId="{3058A94F-16AE-6A47-B6A3-E3078522AF24}">
      <dgm:prSet/>
      <dgm:spPr/>
      <dgm:t>
        <a:bodyPr/>
        <a:lstStyle/>
        <a:p>
          <a:endParaRPr lang="en-US"/>
        </a:p>
      </dgm:t>
    </dgm:pt>
    <dgm:pt modelId="{A7EDFD6D-1BAF-524E-A4AE-D8D66092ED44}">
      <dgm:prSet/>
      <dgm:spPr/>
      <dgm:t>
        <a:bodyPr/>
        <a:lstStyle/>
        <a:p>
          <a:r>
            <a:rPr lang="en-US" dirty="0" smtClean="0"/>
            <a:t>Attacker identify vulnerable web server and inject content through vulnerable scripting applications in order to gain access to web server OS.</a:t>
          </a:r>
          <a:endParaRPr lang="en-US" dirty="0"/>
        </a:p>
      </dgm:t>
    </dgm:pt>
    <dgm:pt modelId="{4B260C3C-FB2A-F248-88F0-50DFDB2AB5EC}" type="parTrans" cxnId="{C93D9075-60DD-DF42-805F-758C778472B1}">
      <dgm:prSet/>
      <dgm:spPr/>
      <dgm:t>
        <a:bodyPr/>
        <a:lstStyle/>
        <a:p>
          <a:endParaRPr lang="en-US"/>
        </a:p>
      </dgm:t>
    </dgm:pt>
    <dgm:pt modelId="{01B7C7F7-79D5-A648-94D6-BB0D2CCED407}" type="sibTrans" cxnId="{C93D9075-60DD-DF42-805F-758C778472B1}">
      <dgm:prSet/>
      <dgm:spPr/>
      <dgm:t>
        <a:bodyPr/>
        <a:lstStyle/>
        <a:p>
          <a:endParaRPr lang="en-US"/>
        </a:p>
      </dgm:t>
    </dgm:pt>
    <dgm:pt modelId="{830784B2-71F8-2E4D-B542-F35442EAB566}" type="pres">
      <dgm:prSet presAssocID="{ADC68837-1244-BC43-B89D-BB03A2F01F9D}" presName="diagram" presStyleCnt="0">
        <dgm:presLayoutVars>
          <dgm:dir/>
          <dgm:resizeHandles val="exact"/>
        </dgm:presLayoutVars>
      </dgm:prSet>
      <dgm:spPr/>
      <dgm:t>
        <a:bodyPr/>
        <a:lstStyle/>
        <a:p>
          <a:endParaRPr lang="en-US"/>
        </a:p>
      </dgm:t>
    </dgm:pt>
    <dgm:pt modelId="{E6B60CC7-95B4-CA4F-A40E-36DF9FD4A778}" type="pres">
      <dgm:prSet presAssocID="{A7EDFD6D-1BAF-524E-A4AE-D8D66092ED44}" presName="node" presStyleLbl="node1" presStyleIdx="0" presStyleCnt="4">
        <dgm:presLayoutVars>
          <dgm:bulletEnabled val="1"/>
        </dgm:presLayoutVars>
      </dgm:prSet>
      <dgm:spPr/>
      <dgm:t>
        <a:bodyPr/>
        <a:lstStyle/>
        <a:p>
          <a:endParaRPr lang="en-US"/>
        </a:p>
      </dgm:t>
    </dgm:pt>
    <dgm:pt modelId="{D738A293-1DD4-9F46-889F-D46B45AAFFFE}" type="pres">
      <dgm:prSet presAssocID="{01B7C7F7-79D5-A648-94D6-BB0D2CCED407}" presName="sibTrans" presStyleLbl="sibTrans2D1" presStyleIdx="0" presStyleCnt="3"/>
      <dgm:spPr/>
      <dgm:t>
        <a:bodyPr/>
        <a:lstStyle/>
        <a:p>
          <a:endParaRPr lang="en-US"/>
        </a:p>
      </dgm:t>
    </dgm:pt>
    <dgm:pt modelId="{67ECD66A-2AA1-4447-AAF6-6CDC923D8E21}" type="pres">
      <dgm:prSet presAssocID="{01B7C7F7-79D5-A648-94D6-BB0D2CCED407}" presName="connectorText" presStyleLbl="sibTrans2D1" presStyleIdx="0" presStyleCnt="3"/>
      <dgm:spPr/>
      <dgm:t>
        <a:bodyPr/>
        <a:lstStyle/>
        <a:p>
          <a:endParaRPr lang="en-US"/>
        </a:p>
      </dgm:t>
    </dgm:pt>
    <dgm:pt modelId="{BB0C0DC5-D468-094B-A246-AAFFEDDD195C}" type="pres">
      <dgm:prSet presAssocID="{2D2E53B1-A5D4-A847-906A-560CB068C738}" presName="node" presStyleLbl="node1" presStyleIdx="1" presStyleCnt="4">
        <dgm:presLayoutVars>
          <dgm:bulletEnabled val="1"/>
        </dgm:presLayoutVars>
      </dgm:prSet>
      <dgm:spPr/>
      <dgm:t>
        <a:bodyPr/>
        <a:lstStyle/>
        <a:p>
          <a:endParaRPr lang="en-US"/>
        </a:p>
      </dgm:t>
    </dgm:pt>
    <dgm:pt modelId="{077FB0E3-8615-DC4C-97E3-298690822684}" type="pres">
      <dgm:prSet presAssocID="{2152FEAC-7B7E-CD4E-9962-21EE4F62D56F}" presName="sibTrans" presStyleLbl="sibTrans2D1" presStyleIdx="1" presStyleCnt="3"/>
      <dgm:spPr/>
      <dgm:t>
        <a:bodyPr/>
        <a:lstStyle/>
        <a:p>
          <a:endParaRPr lang="en-US"/>
        </a:p>
      </dgm:t>
    </dgm:pt>
    <dgm:pt modelId="{49F1EA5D-BEE2-4D4C-BD3D-2BB1251F54B7}" type="pres">
      <dgm:prSet presAssocID="{2152FEAC-7B7E-CD4E-9962-21EE4F62D56F}" presName="connectorText" presStyleLbl="sibTrans2D1" presStyleIdx="1" presStyleCnt="3"/>
      <dgm:spPr/>
      <dgm:t>
        <a:bodyPr/>
        <a:lstStyle/>
        <a:p>
          <a:endParaRPr lang="en-US"/>
        </a:p>
      </dgm:t>
    </dgm:pt>
    <dgm:pt modelId="{553DFBBA-D12A-9C47-A272-2B7FE7241335}" type="pres">
      <dgm:prSet presAssocID="{305EA954-E672-EF47-AE44-A03F8A54AF6F}" presName="node" presStyleLbl="node1" presStyleIdx="2" presStyleCnt="4">
        <dgm:presLayoutVars>
          <dgm:bulletEnabled val="1"/>
        </dgm:presLayoutVars>
      </dgm:prSet>
      <dgm:spPr/>
      <dgm:t>
        <a:bodyPr/>
        <a:lstStyle/>
        <a:p>
          <a:endParaRPr lang="en-US"/>
        </a:p>
      </dgm:t>
    </dgm:pt>
    <dgm:pt modelId="{C51743BC-5B29-D64C-903A-ACE188829A3E}" type="pres">
      <dgm:prSet presAssocID="{FADCC129-803B-1A4F-84E5-0F24FAD62B4B}" presName="sibTrans" presStyleLbl="sibTrans2D1" presStyleIdx="2" presStyleCnt="3"/>
      <dgm:spPr/>
      <dgm:t>
        <a:bodyPr/>
        <a:lstStyle/>
        <a:p>
          <a:endParaRPr lang="en-US"/>
        </a:p>
      </dgm:t>
    </dgm:pt>
    <dgm:pt modelId="{AD09655A-D7F4-FC4D-8546-DB33516B8BB2}" type="pres">
      <dgm:prSet presAssocID="{FADCC129-803B-1A4F-84E5-0F24FAD62B4B}" presName="connectorText" presStyleLbl="sibTrans2D1" presStyleIdx="2" presStyleCnt="3"/>
      <dgm:spPr/>
      <dgm:t>
        <a:bodyPr/>
        <a:lstStyle/>
        <a:p>
          <a:endParaRPr lang="en-US"/>
        </a:p>
      </dgm:t>
    </dgm:pt>
    <dgm:pt modelId="{B37F1F46-FC30-A142-8BB0-D7E5B5BECCE2}" type="pres">
      <dgm:prSet presAssocID="{BBA6A1BB-199D-A840-9344-B3B4AC5AC538}" presName="node" presStyleLbl="node1" presStyleIdx="3" presStyleCnt="4">
        <dgm:presLayoutVars>
          <dgm:bulletEnabled val="1"/>
        </dgm:presLayoutVars>
      </dgm:prSet>
      <dgm:spPr/>
      <dgm:t>
        <a:bodyPr/>
        <a:lstStyle/>
        <a:p>
          <a:endParaRPr lang="en-US"/>
        </a:p>
      </dgm:t>
    </dgm:pt>
  </dgm:ptLst>
  <dgm:cxnLst>
    <dgm:cxn modelId="{A8D9FAF7-36D1-2244-A926-39A009311D0D}" type="presOf" srcId="{FADCC129-803B-1A4F-84E5-0F24FAD62B4B}" destId="{C51743BC-5B29-D64C-903A-ACE188829A3E}" srcOrd="0" destOrd="0" presId="urn:microsoft.com/office/officeart/2005/8/layout/process5"/>
    <dgm:cxn modelId="{94D253D7-7FF4-0543-80E5-1CEF071931E7}" type="presOf" srcId="{01B7C7F7-79D5-A648-94D6-BB0D2CCED407}" destId="{67ECD66A-2AA1-4447-AAF6-6CDC923D8E21}" srcOrd="1" destOrd="0" presId="urn:microsoft.com/office/officeart/2005/8/layout/process5"/>
    <dgm:cxn modelId="{3058A94F-16AE-6A47-B6A3-E3078522AF24}" srcId="{ADC68837-1244-BC43-B89D-BB03A2F01F9D}" destId="{BBA6A1BB-199D-A840-9344-B3B4AC5AC538}" srcOrd="3" destOrd="0" parTransId="{714F6775-80C4-5B48-9638-9FB671926D25}" sibTransId="{E0724A44-B660-124A-8C78-D4EC59EF4668}"/>
    <dgm:cxn modelId="{014A648B-8F57-8D45-8209-D6AB1B6A1DAC}" srcId="{ADC68837-1244-BC43-B89D-BB03A2F01F9D}" destId="{305EA954-E672-EF47-AE44-A03F8A54AF6F}" srcOrd="2" destOrd="0" parTransId="{ABFF6C25-0178-8A4E-978C-90A73A62B8FD}" sibTransId="{FADCC129-803B-1A4F-84E5-0F24FAD62B4B}"/>
    <dgm:cxn modelId="{C93D9075-60DD-DF42-805F-758C778472B1}" srcId="{ADC68837-1244-BC43-B89D-BB03A2F01F9D}" destId="{A7EDFD6D-1BAF-524E-A4AE-D8D66092ED44}" srcOrd="0" destOrd="0" parTransId="{4B260C3C-FB2A-F248-88F0-50DFDB2AB5EC}" sibTransId="{01B7C7F7-79D5-A648-94D6-BB0D2CCED407}"/>
    <dgm:cxn modelId="{F0E57027-A157-DE41-8125-2ACA81C622A1}" type="presOf" srcId="{A7EDFD6D-1BAF-524E-A4AE-D8D66092ED44}" destId="{E6B60CC7-95B4-CA4F-A40E-36DF9FD4A778}" srcOrd="0" destOrd="0" presId="urn:microsoft.com/office/officeart/2005/8/layout/process5"/>
    <dgm:cxn modelId="{2F61ED09-8AAF-164C-8BCF-CE141BBD0632}" type="presOf" srcId="{BBA6A1BB-199D-A840-9344-B3B4AC5AC538}" destId="{B37F1F46-FC30-A142-8BB0-D7E5B5BECCE2}" srcOrd="0" destOrd="0" presId="urn:microsoft.com/office/officeart/2005/8/layout/process5"/>
    <dgm:cxn modelId="{EF8801F1-2C08-5D44-ADC5-674329040885}" type="presOf" srcId="{FADCC129-803B-1A4F-84E5-0F24FAD62B4B}" destId="{AD09655A-D7F4-FC4D-8546-DB33516B8BB2}" srcOrd="1" destOrd="0" presId="urn:microsoft.com/office/officeart/2005/8/layout/process5"/>
    <dgm:cxn modelId="{07B7DA5F-DB5E-8142-8634-A551BE1B4687}" type="presOf" srcId="{2D2E53B1-A5D4-A847-906A-560CB068C738}" destId="{BB0C0DC5-D468-094B-A246-AAFFEDDD195C}" srcOrd="0" destOrd="0" presId="urn:microsoft.com/office/officeart/2005/8/layout/process5"/>
    <dgm:cxn modelId="{42E77484-8E7F-B845-985A-DD9D813D7B40}" type="presOf" srcId="{2152FEAC-7B7E-CD4E-9962-21EE4F62D56F}" destId="{49F1EA5D-BEE2-4D4C-BD3D-2BB1251F54B7}" srcOrd="1" destOrd="0" presId="urn:microsoft.com/office/officeart/2005/8/layout/process5"/>
    <dgm:cxn modelId="{3A301EF1-B995-D34B-9454-1BB49CB930B7}" type="presOf" srcId="{01B7C7F7-79D5-A648-94D6-BB0D2CCED407}" destId="{D738A293-1DD4-9F46-889F-D46B45AAFFFE}" srcOrd="0" destOrd="0" presId="urn:microsoft.com/office/officeart/2005/8/layout/process5"/>
    <dgm:cxn modelId="{3CF9AD29-F639-D143-884C-24D3313D9F7B}" type="presOf" srcId="{305EA954-E672-EF47-AE44-A03F8A54AF6F}" destId="{553DFBBA-D12A-9C47-A272-2B7FE7241335}" srcOrd="0" destOrd="0" presId="urn:microsoft.com/office/officeart/2005/8/layout/process5"/>
    <dgm:cxn modelId="{9C1DB8FA-FDB9-6749-8D03-CF6BDD3144EF}" srcId="{ADC68837-1244-BC43-B89D-BB03A2F01F9D}" destId="{2D2E53B1-A5D4-A847-906A-560CB068C738}" srcOrd="1" destOrd="0" parTransId="{33DD6502-C4E5-484B-B021-FA1D4FD8C2BE}" sibTransId="{2152FEAC-7B7E-CD4E-9962-21EE4F62D56F}"/>
    <dgm:cxn modelId="{B4439AE7-4F4F-5543-8C83-E13A8F4F9277}" type="presOf" srcId="{2152FEAC-7B7E-CD4E-9962-21EE4F62D56F}" destId="{077FB0E3-8615-DC4C-97E3-298690822684}" srcOrd="0" destOrd="0" presId="urn:microsoft.com/office/officeart/2005/8/layout/process5"/>
    <dgm:cxn modelId="{FCCA7D51-136B-B941-BD81-5D21DA378F42}" type="presOf" srcId="{ADC68837-1244-BC43-B89D-BB03A2F01F9D}" destId="{830784B2-71F8-2E4D-B542-F35442EAB566}" srcOrd="0" destOrd="0" presId="urn:microsoft.com/office/officeart/2005/8/layout/process5"/>
    <dgm:cxn modelId="{3129C81E-A1AE-3343-BD07-AA5073EAC135}" type="presParOf" srcId="{830784B2-71F8-2E4D-B542-F35442EAB566}" destId="{E6B60CC7-95B4-CA4F-A40E-36DF9FD4A778}" srcOrd="0" destOrd="0" presId="urn:microsoft.com/office/officeart/2005/8/layout/process5"/>
    <dgm:cxn modelId="{5EA9E757-1F17-4147-B862-625E4E78FBAC}" type="presParOf" srcId="{830784B2-71F8-2E4D-B542-F35442EAB566}" destId="{D738A293-1DD4-9F46-889F-D46B45AAFFFE}" srcOrd="1" destOrd="0" presId="urn:microsoft.com/office/officeart/2005/8/layout/process5"/>
    <dgm:cxn modelId="{79A9DE43-6510-A44E-B842-F2F141054EA4}" type="presParOf" srcId="{D738A293-1DD4-9F46-889F-D46B45AAFFFE}" destId="{67ECD66A-2AA1-4447-AAF6-6CDC923D8E21}" srcOrd="0" destOrd="0" presId="urn:microsoft.com/office/officeart/2005/8/layout/process5"/>
    <dgm:cxn modelId="{E9281C80-F60D-464E-9BBF-799332510CC9}" type="presParOf" srcId="{830784B2-71F8-2E4D-B542-F35442EAB566}" destId="{BB0C0DC5-D468-094B-A246-AAFFEDDD195C}" srcOrd="2" destOrd="0" presId="urn:microsoft.com/office/officeart/2005/8/layout/process5"/>
    <dgm:cxn modelId="{4C033F0B-BA5D-CE40-AF4A-DF92F5D245E7}" type="presParOf" srcId="{830784B2-71F8-2E4D-B542-F35442EAB566}" destId="{077FB0E3-8615-DC4C-97E3-298690822684}" srcOrd="3" destOrd="0" presId="urn:microsoft.com/office/officeart/2005/8/layout/process5"/>
    <dgm:cxn modelId="{36E46F57-E3CD-B344-A628-92532B0AFC4C}" type="presParOf" srcId="{077FB0E3-8615-DC4C-97E3-298690822684}" destId="{49F1EA5D-BEE2-4D4C-BD3D-2BB1251F54B7}" srcOrd="0" destOrd="0" presId="urn:microsoft.com/office/officeart/2005/8/layout/process5"/>
    <dgm:cxn modelId="{A1CA9058-07E6-A04B-BCE8-289A5B8ED35E}" type="presParOf" srcId="{830784B2-71F8-2E4D-B542-F35442EAB566}" destId="{553DFBBA-D12A-9C47-A272-2B7FE7241335}" srcOrd="4" destOrd="0" presId="urn:microsoft.com/office/officeart/2005/8/layout/process5"/>
    <dgm:cxn modelId="{9B98F89A-96EB-6E47-B353-34C1EAE67EC0}" type="presParOf" srcId="{830784B2-71F8-2E4D-B542-F35442EAB566}" destId="{C51743BC-5B29-D64C-903A-ACE188829A3E}" srcOrd="5" destOrd="0" presId="urn:microsoft.com/office/officeart/2005/8/layout/process5"/>
    <dgm:cxn modelId="{6B72FF36-581C-C94E-AFDD-4BCB26F37993}" type="presParOf" srcId="{C51743BC-5B29-D64C-903A-ACE188829A3E}" destId="{AD09655A-D7F4-FC4D-8546-DB33516B8BB2}" srcOrd="0" destOrd="0" presId="urn:microsoft.com/office/officeart/2005/8/layout/process5"/>
    <dgm:cxn modelId="{2F36C055-1AAD-C841-9BDA-4B9CCFB38EC0}" type="presParOf" srcId="{830784B2-71F8-2E4D-B542-F35442EAB566}" destId="{B37F1F46-FC30-A142-8BB0-D7E5B5BECCE2}"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60CC7-95B4-CA4F-A40E-36DF9FD4A778}">
      <dsp:nvSpPr>
        <dsp:cNvPr id="0" name=""/>
        <dsp:cNvSpPr/>
      </dsp:nvSpPr>
      <dsp:spPr>
        <a:xfrm>
          <a:off x="97043" y="2718"/>
          <a:ext cx="2716187" cy="16297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Attacker identify vulnerable web server and inject content through vulnerable scripting applications in order to gain access to web server OS.</a:t>
          </a:r>
          <a:endParaRPr lang="en-US" sz="1600" kern="1200" dirty="0"/>
        </a:p>
      </dsp:txBody>
      <dsp:txXfrm>
        <a:off x="144776" y="50451"/>
        <a:ext cx="2620721" cy="1534246"/>
      </dsp:txXfrm>
    </dsp:sp>
    <dsp:sp modelId="{D738A293-1DD4-9F46-889F-D46B45AAFFFE}">
      <dsp:nvSpPr>
        <dsp:cNvPr id="0" name=""/>
        <dsp:cNvSpPr/>
      </dsp:nvSpPr>
      <dsp:spPr>
        <a:xfrm>
          <a:off x="3052255" y="480767"/>
          <a:ext cx="575831" cy="6736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052255" y="615490"/>
        <a:ext cx="403082" cy="404168"/>
      </dsp:txXfrm>
    </dsp:sp>
    <dsp:sp modelId="{BB0C0DC5-D468-094B-A246-AAFFEDDD195C}">
      <dsp:nvSpPr>
        <dsp:cNvPr id="0" name=""/>
        <dsp:cNvSpPr/>
      </dsp:nvSpPr>
      <dsp:spPr>
        <a:xfrm>
          <a:off x="3899706" y="2718"/>
          <a:ext cx="2716187" cy="16297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Attackers crafts a zero-pixel </a:t>
          </a:r>
          <a:r>
            <a:rPr lang="en-US" sz="1600" kern="1200" dirty="0" err="1" smtClean="0"/>
            <a:t>Iframe</a:t>
          </a:r>
          <a:r>
            <a:rPr lang="en-US" sz="1600" kern="1200" dirty="0" smtClean="0"/>
            <a:t> (inline frame) to avoid visual detection</a:t>
          </a:r>
          <a:endParaRPr lang="en-US" sz="1600" kern="1200" dirty="0"/>
        </a:p>
      </dsp:txBody>
      <dsp:txXfrm>
        <a:off x="3947439" y="50451"/>
        <a:ext cx="2620721" cy="1534246"/>
      </dsp:txXfrm>
    </dsp:sp>
    <dsp:sp modelId="{077FB0E3-8615-DC4C-97E3-298690822684}">
      <dsp:nvSpPr>
        <dsp:cNvPr id="0" name=""/>
        <dsp:cNvSpPr/>
      </dsp:nvSpPr>
      <dsp:spPr>
        <a:xfrm>
          <a:off x="6854918" y="480767"/>
          <a:ext cx="575831" cy="6736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6854918" y="615490"/>
        <a:ext cx="403082" cy="404168"/>
      </dsp:txXfrm>
    </dsp:sp>
    <dsp:sp modelId="{553DFBBA-D12A-9C47-A272-2B7FE7241335}">
      <dsp:nvSpPr>
        <dsp:cNvPr id="0" name=""/>
        <dsp:cNvSpPr/>
      </dsp:nvSpPr>
      <dsp:spPr>
        <a:xfrm>
          <a:off x="7702368" y="2718"/>
          <a:ext cx="2716187" cy="16297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Users visit an infected website, browser download the script through an </a:t>
          </a:r>
          <a:r>
            <a:rPr lang="en-US" sz="1600" kern="1200" dirty="0" err="1" smtClean="0"/>
            <a:t>IFrame</a:t>
          </a:r>
          <a:r>
            <a:rPr lang="en-US" sz="1600" kern="1200" dirty="0" smtClean="0"/>
            <a:t>.</a:t>
          </a:r>
          <a:endParaRPr lang="en-US" sz="1600" kern="1200" dirty="0"/>
        </a:p>
      </dsp:txBody>
      <dsp:txXfrm>
        <a:off x="7750101" y="50451"/>
        <a:ext cx="2620721" cy="1534246"/>
      </dsp:txXfrm>
    </dsp:sp>
    <dsp:sp modelId="{C51743BC-5B29-D64C-903A-ACE188829A3E}">
      <dsp:nvSpPr>
        <dsp:cNvPr id="0" name=""/>
        <dsp:cNvSpPr/>
      </dsp:nvSpPr>
      <dsp:spPr>
        <a:xfrm rot="5400000">
          <a:off x="8772546" y="1822564"/>
          <a:ext cx="575831" cy="6736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8858378" y="1871456"/>
        <a:ext cx="404168" cy="403082"/>
      </dsp:txXfrm>
    </dsp:sp>
    <dsp:sp modelId="{B37F1F46-FC30-A142-8BB0-D7E5B5BECCE2}">
      <dsp:nvSpPr>
        <dsp:cNvPr id="0" name=""/>
        <dsp:cNvSpPr/>
      </dsp:nvSpPr>
      <dsp:spPr>
        <a:xfrm>
          <a:off x="7702368" y="2718906"/>
          <a:ext cx="2716187" cy="162971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If script runs successfully, it will instruct the browser to connect to the attacker’s web server to </a:t>
          </a:r>
          <a:r>
            <a:rPr lang="en-US" sz="1600" kern="1200" dirty="0" err="1" smtClean="0"/>
            <a:t>dowload</a:t>
          </a:r>
          <a:r>
            <a:rPr lang="en-US" sz="1600" kern="1200" dirty="0" smtClean="0"/>
            <a:t> malware.</a:t>
          </a:r>
          <a:endParaRPr lang="en-US" sz="1600" kern="1200" dirty="0"/>
        </a:p>
      </dsp:txBody>
      <dsp:txXfrm>
        <a:off x="7750101" y="2766639"/>
        <a:ext cx="2620721" cy="1534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97E7D4-8B5A-6547-B178-45C27B6BB93A}" type="datetimeFigureOut">
              <a:rPr lang="en-US" smtClean="0"/>
              <a:t>12/12/16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59968-3A8C-8F41-83B6-82EF29310C4B}" type="slidenum">
              <a:rPr lang="en-US" smtClean="0"/>
              <a:t>‹#›</a:t>
            </a:fld>
            <a:endParaRPr lang="en-US"/>
          </a:p>
        </p:txBody>
      </p:sp>
    </p:spTree>
    <p:extLst>
      <p:ext uri="{BB962C8B-B14F-4D97-AF65-F5344CB8AC3E}">
        <p14:creationId xmlns:p14="http://schemas.microsoft.com/office/powerpoint/2010/main" val="515719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Business of Fraud.” Students learn how debit and credit cards work and the merchant infrastructure behind them, how to avoid being caught by authorities, and what can be used against the attackers in a court of law if they are caught. The course also covers how to find victims and even how to avoid being scammed by other attackers.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“Anonymity 101,” covers how attackers can remain anonymous by avoiding detection and erasing any trace of evidence. Students learn about configuring and using anonymity tools by turning off browser logging features on victims’ computers, eliminating traces of an attack, setting up disposable email accounts, and remotely “liquidating” a victim’s hard drive. This course also covers what evidence law enforcement personnel will search for and what can be used against attackers who are caught.</a:t>
            </a:r>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3</a:t>
            </a:fld>
            <a:endParaRPr lang="en-US"/>
          </a:p>
        </p:txBody>
      </p:sp>
    </p:spTree>
    <p:extLst>
      <p:ext uri="{BB962C8B-B14F-4D97-AF65-F5344CB8AC3E}">
        <p14:creationId xmlns:p14="http://schemas.microsoft.com/office/powerpoint/2010/main" val="76137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6</a:t>
            </a:fld>
            <a:endParaRPr lang="en-US"/>
          </a:p>
        </p:txBody>
      </p:sp>
    </p:spTree>
    <p:extLst>
      <p:ext uri="{BB962C8B-B14F-4D97-AF65-F5344CB8AC3E}">
        <p14:creationId xmlns:p14="http://schemas.microsoft.com/office/powerpoint/2010/main" val="165461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example shows how an attacker may retrieve all email addresses, a more catastrophic attack would be if user passwords were stored as plaintext and the attacker were able to use SQL injection to extract all of these values. This type of attack has been used often to steal millions of user passwords. Plaintext passwords should </a:t>
            </a:r>
            <a:r>
              <a:rPr lang="en-US" sz="1200" b="0" i="1" kern="1200" dirty="0" smtClean="0">
                <a:solidFill>
                  <a:schemeClr val="tx1"/>
                </a:solidFill>
                <a:effectLst/>
                <a:latin typeface="+mn-lt"/>
                <a:ea typeface="+mn-ea"/>
                <a:cs typeface="+mn-cs"/>
              </a:rPr>
              <a:t>never</a:t>
            </a:r>
            <a:r>
              <a:rPr lang="en-US" sz="1200" b="0" i="0" kern="1200" dirty="0" smtClean="0">
                <a:solidFill>
                  <a:schemeClr val="tx1"/>
                </a:solidFill>
                <a:effectLst/>
                <a:latin typeface="+mn-lt"/>
                <a:ea typeface="+mn-ea"/>
                <a:cs typeface="+mn-cs"/>
              </a:rPr>
              <a:t> be stored in a database.</a:t>
            </a:r>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9</a:t>
            </a:fld>
            <a:endParaRPr lang="en-US"/>
          </a:p>
        </p:txBody>
      </p:sp>
    </p:spTree>
    <p:extLst>
      <p:ext uri="{BB962C8B-B14F-4D97-AF65-F5344CB8AC3E}">
        <p14:creationId xmlns:p14="http://schemas.microsoft.com/office/powerpoint/2010/main" val="1036702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13</a:t>
            </a:fld>
            <a:endParaRPr lang="en-US"/>
          </a:p>
        </p:txBody>
      </p:sp>
    </p:spTree>
    <p:extLst>
      <p:ext uri="{BB962C8B-B14F-4D97-AF65-F5344CB8AC3E}">
        <p14:creationId xmlns:p14="http://schemas.microsoft.com/office/powerpoint/2010/main" val="2119667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23</a:t>
            </a:fld>
            <a:endParaRPr lang="en-US"/>
          </a:p>
        </p:txBody>
      </p:sp>
    </p:spTree>
    <p:extLst>
      <p:ext uri="{BB962C8B-B14F-4D97-AF65-F5344CB8AC3E}">
        <p14:creationId xmlns:p14="http://schemas.microsoft.com/office/powerpoint/2010/main" val="1886134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4CB44D-09F4-5E4F-9FFE-71F9EACBDC89}"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45593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4CB44D-09F4-5E4F-9FFE-71F9EACBDC89}"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304807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4CB44D-09F4-5E4F-9FFE-71F9EACBDC89}"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1152633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4CB44D-09F4-5E4F-9FFE-71F9EACBDC89}"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206008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4CB44D-09F4-5E4F-9FFE-71F9EACBDC89}"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1039225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4CB44D-09F4-5E4F-9FFE-71F9EACBDC89}"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7868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4CB44D-09F4-5E4F-9FFE-71F9EACBDC89}"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192139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4CB44D-09F4-5E4F-9FFE-71F9EACBDC89}"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11618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4CB44D-09F4-5E4F-9FFE-71F9EACBDC89}"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35149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4CB44D-09F4-5E4F-9FFE-71F9EACBDC89}"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2009679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4CB44D-09F4-5E4F-9FFE-71F9EACBDC89}"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06636-4717-8843-AD59-09EEA47A7904}" type="slidenum">
              <a:rPr lang="en-US" smtClean="0"/>
              <a:t>‹#›</a:t>
            </a:fld>
            <a:endParaRPr lang="en-US"/>
          </a:p>
        </p:txBody>
      </p:sp>
    </p:spTree>
    <p:extLst>
      <p:ext uri="{BB962C8B-B14F-4D97-AF65-F5344CB8AC3E}">
        <p14:creationId xmlns:p14="http://schemas.microsoft.com/office/powerpoint/2010/main" val="10633464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4CB44D-09F4-5E4F-9FFE-71F9EACBDC89}" type="datetimeFigureOut">
              <a:rPr lang="en-US" smtClean="0"/>
              <a:t>12/12/16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06636-4717-8843-AD59-09EEA47A7904}" type="slidenum">
              <a:rPr lang="en-US" smtClean="0"/>
              <a:t>‹#›</a:t>
            </a:fld>
            <a:endParaRPr lang="en-US"/>
          </a:p>
        </p:txBody>
      </p:sp>
    </p:spTree>
    <p:extLst>
      <p:ext uri="{BB962C8B-B14F-4D97-AF65-F5344CB8AC3E}">
        <p14:creationId xmlns:p14="http://schemas.microsoft.com/office/powerpoint/2010/main" val="112211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hyperlink" Target="http://www.server.net/dynamic.asp?view=display.html" TargetMode="External"/><Relationship Id="rId4" Type="http://schemas.openxmlformats.org/officeDocument/2006/relationships/hyperlink" Target="http://www.server.net/dynamic.asp?view=../../../../../TopSecret.docx" TargetMode="External"/><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hyperlink" Target="http://www.server.n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 and Networking-Based Attacks</a:t>
            </a:r>
            <a:endParaRPr lang="en-US" dirty="0"/>
          </a:p>
        </p:txBody>
      </p:sp>
      <p:sp>
        <p:nvSpPr>
          <p:cNvPr id="3" name="Subtitle 2"/>
          <p:cNvSpPr>
            <a:spLocks noGrp="1"/>
          </p:cNvSpPr>
          <p:nvPr>
            <p:ph type="subTitle" idx="1"/>
          </p:nvPr>
        </p:nvSpPr>
        <p:spPr/>
        <p:txBody>
          <a:bodyPr>
            <a:normAutofit fontScale="92500" lnSpcReduction="10000"/>
          </a:bodyPr>
          <a:lstStyle/>
          <a:p>
            <a:r>
              <a:rPr lang="en-US" b="1" dirty="0"/>
              <a:t>Danish </a:t>
            </a:r>
            <a:r>
              <a:rPr lang="en-US" b="1" dirty="0" smtClean="0"/>
              <a:t>Khan</a:t>
            </a:r>
            <a:endParaRPr lang="en-US" dirty="0" smtClean="0"/>
          </a:p>
          <a:p>
            <a:r>
              <a:rPr lang="en-US" dirty="0" smtClean="0"/>
              <a:t>Professor</a:t>
            </a:r>
            <a:endParaRPr lang="en-US" dirty="0"/>
          </a:p>
          <a:p>
            <a:r>
              <a:rPr lang="en-US" dirty="0"/>
              <a:t>School of Computer Technology</a:t>
            </a:r>
          </a:p>
          <a:p>
            <a:r>
              <a:rPr lang="en-US" dirty="0"/>
              <a:t>George Brown College, Casa Loma Campus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a:t>
            </a:fld>
            <a:endParaRPr lang="en-US"/>
          </a:p>
        </p:txBody>
      </p:sp>
    </p:spTree>
    <p:extLst>
      <p:ext uri="{BB962C8B-B14F-4D97-AF65-F5344CB8AC3E}">
        <p14:creationId xmlns:p14="http://schemas.microsoft.com/office/powerpoint/2010/main" val="804071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web application attacks</a:t>
            </a:r>
          </a:p>
        </p:txBody>
      </p:sp>
      <p:sp>
        <p:nvSpPr>
          <p:cNvPr id="3" name="Content Placeholder 2"/>
          <p:cNvSpPr>
            <a:spLocks noGrp="1"/>
          </p:cNvSpPr>
          <p:nvPr>
            <p:ph idx="1"/>
          </p:nvPr>
        </p:nvSpPr>
        <p:spPr>
          <a:xfrm>
            <a:off x="361121" y="1507573"/>
            <a:ext cx="3853069" cy="4932984"/>
          </a:xfrm>
        </p:spPr>
        <p:txBody>
          <a:bodyPr>
            <a:normAutofit fontScale="92500" lnSpcReduction="20000"/>
          </a:bodyPr>
          <a:lstStyle/>
          <a:p>
            <a:r>
              <a:rPr lang="en-US" dirty="0" smtClean="0"/>
              <a:t>The example </a:t>
            </a:r>
            <a:r>
              <a:rPr lang="en-US" dirty="0"/>
              <a:t>shows how an attacker may retrieve all email addresses, a more catastrophic attack would be if user passwords were stored as plaintext and the attacker were able to use SQL injection to extract all of these values. This type of attack has been used often to steal millions of user passwords. Plaintext passwords should </a:t>
            </a:r>
            <a:r>
              <a:rPr lang="en-US" i="1" dirty="0"/>
              <a:t>never</a:t>
            </a:r>
            <a:r>
              <a:rPr lang="en-US" dirty="0"/>
              <a:t> be stored in a database.</a:t>
            </a:r>
          </a:p>
        </p:txBody>
      </p:sp>
      <p:pic>
        <p:nvPicPr>
          <p:cNvPr id="4" name="Picture 3"/>
          <p:cNvPicPr>
            <a:picLocks noChangeAspect="1"/>
          </p:cNvPicPr>
          <p:nvPr/>
        </p:nvPicPr>
        <p:blipFill>
          <a:blip r:embed="rId2"/>
          <a:stretch>
            <a:fillRect/>
          </a:stretch>
        </p:blipFill>
        <p:spPr>
          <a:xfrm>
            <a:off x="4318000" y="1507573"/>
            <a:ext cx="7874000" cy="2298700"/>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10</a:t>
            </a:fld>
            <a:endParaRPr lang="en-US"/>
          </a:p>
        </p:txBody>
      </p:sp>
    </p:spTree>
    <p:extLst>
      <p:ext uri="{BB962C8B-B14F-4D97-AF65-F5344CB8AC3E}">
        <p14:creationId xmlns:p14="http://schemas.microsoft.com/office/powerpoint/2010/main" val="132872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web application attacks</a:t>
            </a:r>
          </a:p>
        </p:txBody>
      </p:sp>
      <p:sp>
        <p:nvSpPr>
          <p:cNvPr id="3" name="Content Placeholder 2"/>
          <p:cNvSpPr>
            <a:spLocks noGrp="1"/>
          </p:cNvSpPr>
          <p:nvPr>
            <p:ph idx="1"/>
          </p:nvPr>
        </p:nvSpPr>
        <p:spPr>
          <a:xfrm>
            <a:off x="112495" y="1573833"/>
            <a:ext cx="5706415" cy="4879976"/>
          </a:xfrm>
        </p:spPr>
        <p:txBody>
          <a:bodyPr>
            <a:normAutofit fontScale="92500" lnSpcReduction="20000"/>
          </a:bodyPr>
          <a:lstStyle/>
          <a:p>
            <a:r>
              <a:rPr lang="en-US" dirty="0" smtClean="0"/>
              <a:t>Directory traversal</a:t>
            </a:r>
          </a:p>
          <a:p>
            <a:pPr lvl="1"/>
            <a:r>
              <a:rPr lang="en-US" dirty="0"/>
              <a:t>U</a:t>
            </a:r>
            <a:r>
              <a:rPr lang="en-US" dirty="0" smtClean="0"/>
              <a:t>ses </a:t>
            </a:r>
            <a:r>
              <a:rPr lang="en-US" dirty="0"/>
              <a:t>malformed input or takes advantage of a vulnerability to move from the root directory to restricted directories</a:t>
            </a:r>
            <a:r>
              <a:rPr lang="en-US" dirty="0" smtClean="0"/>
              <a:t>.</a:t>
            </a:r>
          </a:p>
          <a:p>
            <a:pPr lvl="1"/>
            <a:r>
              <a:rPr lang="en-US" dirty="0" smtClean="0"/>
              <a:t>A </a:t>
            </a:r>
            <a:r>
              <a:rPr lang="en-US" dirty="0"/>
              <a:t>browser requesting a compiled dynamic webpage (</a:t>
            </a:r>
            <a:r>
              <a:rPr lang="en-US" i="1" dirty="0" err="1"/>
              <a:t>dynamic.asp</a:t>
            </a:r>
            <a:r>
              <a:rPr lang="en-US" dirty="0"/>
              <a:t>) from a web server (</a:t>
            </a:r>
            <a:r>
              <a:rPr lang="en-US" i="1" dirty="0">
                <a:hlinkClick r:id="rId2"/>
              </a:rPr>
              <a:t>www.server.net</a:t>
            </a:r>
            <a:r>
              <a:rPr lang="en-US" dirty="0"/>
              <a:t>) to retrieve a file (</a:t>
            </a:r>
            <a:r>
              <a:rPr lang="en-US" i="1" dirty="0" err="1"/>
              <a:t>display.html</a:t>
            </a:r>
            <a:r>
              <a:rPr lang="en-US" dirty="0"/>
              <a:t>) in order to display it would generate the request using the </a:t>
            </a:r>
            <a:r>
              <a:rPr lang="en-US" dirty="0" smtClean="0"/>
              <a:t>URL </a:t>
            </a:r>
            <a:r>
              <a:rPr lang="en-US" i="1" dirty="0" smtClean="0">
                <a:hlinkClick r:id="rId3"/>
              </a:rPr>
              <a:t>http</a:t>
            </a:r>
            <a:r>
              <a:rPr lang="en-US" i="1" dirty="0">
                <a:hlinkClick r:id="rId3"/>
              </a:rPr>
              <a:t>://</a:t>
            </a:r>
            <a:r>
              <a:rPr lang="en-US" i="1" dirty="0" smtClean="0">
                <a:hlinkClick r:id="rId3"/>
              </a:rPr>
              <a:t>www.server.net/dynamic.asp?view=display.html</a:t>
            </a:r>
            <a:endParaRPr lang="en-US" i="1" dirty="0" smtClean="0"/>
          </a:p>
          <a:p>
            <a:pPr lvl="1"/>
            <a:r>
              <a:rPr lang="en-US" dirty="0"/>
              <a:t>However, if user input were permitted and not properly validated, the attacker could create the </a:t>
            </a:r>
            <a:r>
              <a:rPr lang="en-US" dirty="0" smtClean="0"/>
              <a:t>input </a:t>
            </a:r>
            <a:r>
              <a:rPr lang="en-US" i="1" dirty="0" smtClean="0">
                <a:hlinkClick r:id="rId4"/>
              </a:rPr>
              <a:t>http</a:t>
            </a:r>
            <a:r>
              <a:rPr lang="en-US" i="1" dirty="0">
                <a:hlinkClick r:id="rId4"/>
              </a:rPr>
              <a:t>://www.server.net/dynamic.asp?view=../../../../../TopSecret.docx</a:t>
            </a:r>
            <a:r>
              <a:rPr lang="en-US" dirty="0"/>
              <a:t> which could display the contents of a document.</a:t>
            </a:r>
            <a:endParaRPr lang="en-US" dirty="0" smtClean="0"/>
          </a:p>
        </p:txBody>
      </p:sp>
      <p:pic>
        <p:nvPicPr>
          <p:cNvPr id="4" name="Picture 3"/>
          <p:cNvPicPr>
            <a:picLocks noChangeAspect="1"/>
          </p:cNvPicPr>
          <p:nvPr/>
        </p:nvPicPr>
        <p:blipFill>
          <a:blip r:embed="rId5"/>
          <a:stretch>
            <a:fillRect/>
          </a:stretch>
        </p:blipFill>
        <p:spPr>
          <a:xfrm>
            <a:off x="6096000" y="1364973"/>
            <a:ext cx="5534890" cy="5294243"/>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11</a:t>
            </a:fld>
            <a:endParaRPr lang="en-US"/>
          </a:p>
        </p:txBody>
      </p:sp>
    </p:spTree>
    <p:extLst>
      <p:ext uri="{BB962C8B-B14F-4D97-AF65-F5344CB8AC3E}">
        <p14:creationId xmlns:p14="http://schemas.microsoft.com/office/powerpoint/2010/main" val="251084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application </a:t>
            </a:r>
            <a:r>
              <a:rPr lang="en-US" dirty="0"/>
              <a:t>attacks</a:t>
            </a:r>
          </a:p>
        </p:txBody>
      </p:sp>
      <p:sp>
        <p:nvSpPr>
          <p:cNvPr id="3" name="Content Placeholder 2"/>
          <p:cNvSpPr>
            <a:spLocks noGrp="1"/>
          </p:cNvSpPr>
          <p:nvPr>
            <p:ph idx="1"/>
          </p:nvPr>
        </p:nvSpPr>
        <p:spPr/>
        <p:txBody>
          <a:bodyPr>
            <a:normAutofit/>
          </a:bodyPr>
          <a:lstStyle/>
          <a:p>
            <a:r>
              <a:rPr lang="en-US" dirty="0"/>
              <a:t>C</a:t>
            </a:r>
            <a:r>
              <a:rPr lang="en-US" dirty="0" smtClean="0"/>
              <a:t>lient-side </a:t>
            </a:r>
            <a:r>
              <a:rPr lang="en-US" dirty="0"/>
              <a:t>attacks target vulnerabilities in client applications that interact with a compromised server or process malicious data. </a:t>
            </a:r>
            <a:endParaRPr lang="en-US" dirty="0" smtClean="0"/>
          </a:p>
          <a:p>
            <a:r>
              <a:rPr lang="en-US" dirty="0" smtClean="0"/>
              <a:t>Drive by download</a:t>
            </a:r>
          </a:p>
          <a:p>
            <a:r>
              <a:rPr lang="en-US" dirty="0"/>
              <a:t>Header manipulation</a:t>
            </a:r>
          </a:p>
          <a:p>
            <a:r>
              <a:rPr lang="en-US" dirty="0"/>
              <a:t>Cookies</a:t>
            </a:r>
          </a:p>
          <a:p>
            <a:r>
              <a:rPr lang="en-US" dirty="0"/>
              <a:t>Attachments</a:t>
            </a:r>
          </a:p>
          <a:p>
            <a:r>
              <a:rPr lang="en-US" dirty="0"/>
              <a:t>Session Hijacking</a:t>
            </a:r>
          </a:p>
          <a:p>
            <a:r>
              <a:rPr lang="en-US" dirty="0"/>
              <a:t>Malicious </a:t>
            </a:r>
            <a:r>
              <a:rPr lang="en-US" dirty="0" smtClean="0"/>
              <a:t>Add-ons</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12</a:t>
            </a:fld>
            <a:endParaRPr lang="en-US"/>
          </a:p>
        </p:txBody>
      </p:sp>
    </p:spTree>
    <p:extLst>
      <p:ext uri="{BB962C8B-B14F-4D97-AF65-F5344CB8AC3E}">
        <p14:creationId xmlns:p14="http://schemas.microsoft.com/office/powerpoint/2010/main" val="1717243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application </a:t>
            </a:r>
            <a:r>
              <a:rPr lang="en-US" dirty="0" smtClean="0"/>
              <a:t>attacks –</a:t>
            </a:r>
            <a:br>
              <a:rPr lang="en-US" dirty="0" smtClean="0"/>
            </a:br>
            <a:r>
              <a:rPr lang="en-US" dirty="0" smtClean="0"/>
              <a:t> Drive by download</a:t>
            </a:r>
            <a:endParaRPr lang="en-US" dirty="0"/>
          </a:p>
        </p:txBody>
      </p:sp>
      <p:graphicFrame>
        <p:nvGraphicFramePr>
          <p:cNvPr id="4" name="Content Placeholder 3"/>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2147A394-642B-2B49-8619-699A6DD0CBD3}" type="slidenum">
              <a:rPr lang="en-US" smtClean="0"/>
              <a:t>13</a:t>
            </a:fld>
            <a:endParaRPr lang="en-US"/>
          </a:p>
        </p:txBody>
      </p:sp>
    </p:spTree>
    <p:extLst>
      <p:ext uri="{BB962C8B-B14F-4D97-AF65-F5344CB8AC3E}">
        <p14:creationId xmlns:p14="http://schemas.microsoft.com/office/powerpoint/2010/main" val="2099822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application attacks</a:t>
            </a:r>
          </a:p>
        </p:txBody>
      </p:sp>
      <p:sp>
        <p:nvSpPr>
          <p:cNvPr id="3" name="Content Placeholder 2"/>
          <p:cNvSpPr>
            <a:spLocks noGrp="1"/>
          </p:cNvSpPr>
          <p:nvPr>
            <p:ph idx="1"/>
          </p:nvPr>
        </p:nvSpPr>
        <p:spPr>
          <a:xfrm>
            <a:off x="838200" y="1825625"/>
            <a:ext cx="10515600" cy="1566932"/>
          </a:xfrm>
        </p:spPr>
        <p:txBody>
          <a:bodyPr/>
          <a:lstStyle/>
          <a:p>
            <a:r>
              <a:rPr lang="en-US" dirty="0"/>
              <a:t>Header </a:t>
            </a:r>
            <a:r>
              <a:rPr lang="en-US" dirty="0" smtClean="0"/>
              <a:t>manipulation</a:t>
            </a:r>
          </a:p>
          <a:p>
            <a:pPr lvl="1"/>
            <a:r>
              <a:rPr lang="en-US" dirty="0" smtClean="0"/>
              <a:t>The</a:t>
            </a:r>
            <a:r>
              <a:rPr lang="en-US" dirty="0"/>
              <a:t> HTTP header consists of fields that contain information about the characteristics of the data being transmitted.</a:t>
            </a:r>
          </a:p>
        </p:txBody>
      </p:sp>
      <p:pic>
        <p:nvPicPr>
          <p:cNvPr id="4" name="Picture 3"/>
          <p:cNvPicPr>
            <a:picLocks noChangeAspect="1"/>
          </p:cNvPicPr>
          <p:nvPr/>
        </p:nvPicPr>
        <p:blipFill>
          <a:blip r:embed="rId2"/>
          <a:stretch>
            <a:fillRect/>
          </a:stretch>
        </p:blipFill>
        <p:spPr>
          <a:xfrm>
            <a:off x="838200" y="3178865"/>
            <a:ext cx="7874000" cy="2514600"/>
          </a:xfrm>
          <a:prstGeom prst="rect">
            <a:avLst/>
          </a:prstGeom>
        </p:spPr>
      </p:pic>
      <p:cxnSp>
        <p:nvCxnSpPr>
          <p:cNvPr id="6" name="Straight Arrow Connector 5"/>
          <p:cNvCxnSpPr/>
          <p:nvPr/>
        </p:nvCxnSpPr>
        <p:spPr>
          <a:xfrm flipV="1">
            <a:off x="8712200" y="3710609"/>
            <a:ext cx="524565" cy="45057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9356035" y="3058733"/>
            <a:ext cx="2618409" cy="1754326"/>
          </a:xfrm>
          <a:prstGeom prst="rect">
            <a:avLst/>
          </a:prstGeom>
          <a:noFill/>
        </p:spPr>
        <p:txBody>
          <a:bodyPr wrap="none" rtlCol="0">
            <a:spAutoFit/>
          </a:bodyPr>
          <a:lstStyle/>
          <a:p>
            <a:r>
              <a:rPr lang="en-US" dirty="0" err="1" smtClean="0"/>
              <a:t>Referer</a:t>
            </a:r>
            <a:r>
              <a:rPr lang="en-US" dirty="0" smtClean="0"/>
              <a:t> field shows the </a:t>
            </a:r>
          </a:p>
          <a:p>
            <a:r>
              <a:rPr lang="en-US" dirty="0"/>
              <a:t>s</a:t>
            </a:r>
            <a:r>
              <a:rPr lang="en-US" dirty="0" smtClean="0"/>
              <a:t>ource of the webpage.</a:t>
            </a:r>
          </a:p>
          <a:p>
            <a:r>
              <a:rPr lang="en-US" dirty="0" smtClean="0"/>
              <a:t>Attacker can modify this</a:t>
            </a:r>
          </a:p>
          <a:p>
            <a:r>
              <a:rPr lang="en-US" dirty="0"/>
              <a:t>f</a:t>
            </a:r>
            <a:r>
              <a:rPr lang="en-US" dirty="0" smtClean="0"/>
              <a:t>ield to hide the fact</a:t>
            </a:r>
          </a:p>
          <a:p>
            <a:r>
              <a:rPr lang="en-US" dirty="0"/>
              <a:t>t</a:t>
            </a:r>
            <a:r>
              <a:rPr lang="en-US" dirty="0" smtClean="0"/>
              <a:t>hat it came from another</a:t>
            </a:r>
          </a:p>
          <a:p>
            <a:r>
              <a:rPr lang="en-US" dirty="0" smtClean="0"/>
              <a:t>site</a:t>
            </a:r>
          </a:p>
        </p:txBody>
      </p:sp>
      <p:sp>
        <p:nvSpPr>
          <p:cNvPr id="5" name="Slide Number Placeholder 4"/>
          <p:cNvSpPr>
            <a:spLocks noGrp="1"/>
          </p:cNvSpPr>
          <p:nvPr>
            <p:ph type="sldNum" sz="quarter" idx="12"/>
          </p:nvPr>
        </p:nvSpPr>
        <p:spPr/>
        <p:txBody>
          <a:bodyPr/>
          <a:lstStyle/>
          <a:p>
            <a:fld id="{2147A394-642B-2B49-8619-699A6DD0CBD3}" type="slidenum">
              <a:rPr lang="en-US" smtClean="0"/>
              <a:t>14</a:t>
            </a:fld>
            <a:endParaRPr lang="en-US"/>
          </a:p>
        </p:txBody>
      </p:sp>
    </p:spTree>
    <p:extLst>
      <p:ext uri="{BB962C8B-B14F-4D97-AF65-F5344CB8AC3E}">
        <p14:creationId xmlns:p14="http://schemas.microsoft.com/office/powerpoint/2010/main" val="6378724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application attacks</a:t>
            </a:r>
          </a:p>
        </p:txBody>
      </p:sp>
      <p:sp>
        <p:nvSpPr>
          <p:cNvPr id="3" name="Content Placeholder 2"/>
          <p:cNvSpPr>
            <a:spLocks noGrp="1"/>
          </p:cNvSpPr>
          <p:nvPr>
            <p:ph idx="1"/>
          </p:nvPr>
        </p:nvSpPr>
        <p:spPr/>
        <p:txBody>
          <a:bodyPr/>
          <a:lstStyle/>
          <a:p>
            <a:r>
              <a:rPr lang="en-US" dirty="0" smtClean="0"/>
              <a:t>Cookies</a:t>
            </a:r>
          </a:p>
          <a:p>
            <a:pPr lvl="1"/>
            <a:r>
              <a:rPr lang="en-US" dirty="0" smtClean="0"/>
              <a:t>HTTP do not track previously visited website</a:t>
            </a:r>
          </a:p>
          <a:p>
            <a:pPr lvl="1"/>
            <a:r>
              <a:rPr lang="en-US" dirty="0"/>
              <a:t>A cookie can contain a variety of information based on the user’s preferences when visiting a </a:t>
            </a:r>
            <a:r>
              <a:rPr lang="en-US" dirty="0" smtClean="0"/>
              <a:t>website.</a:t>
            </a:r>
          </a:p>
          <a:p>
            <a:pPr lvl="1"/>
            <a:r>
              <a:rPr lang="en-US" dirty="0" smtClean="0"/>
              <a:t>First-party cookie, third-part cookie, session cookie, persistent cookie, </a:t>
            </a:r>
          </a:p>
          <a:p>
            <a:pPr lvl="1"/>
            <a:r>
              <a:rPr lang="en-US" dirty="0" smtClean="0"/>
              <a:t>Cookies can be stolen and used to impersonate the user and/or to track the browsing or buying habits of a user.</a:t>
            </a:r>
          </a:p>
          <a:p>
            <a:r>
              <a:rPr lang="en-US" dirty="0" smtClean="0"/>
              <a:t>Attachments</a:t>
            </a:r>
          </a:p>
          <a:p>
            <a:pPr lvl="1"/>
            <a:r>
              <a:rPr lang="en-US" dirty="0" smtClean="0"/>
              <a:t>Files coupled to email messages</a:t>
            </a:r>
          </a:p>
          <a:p>
            <a:pPr lvl="1"/>
            <a:r>
              <a:rPr lang="en-US" dirty="0" smtClean="0"/>
              <a:t>Use to spread viruses, Trojans and other malware when they are opened</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15</a:t>
            </a:fld>
            <a:endParaRPr lang="en-US"/>
          </a:p>
        </p:txBody>
      </p:sp>
    </p:spTree>
    <p:extLst>
      <p:ext uri="{BB962C8B-B14F-4D97-AF65-F5344CB8AC3E}">
        <p14:creationId xmlns:p14="http://schemas.microsoft.com/office/powerpoint/2010/main" val="484069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application attacks</a:t>
            </a:r>
          </a:p>
        </p:txBody>
      </p:sp>
      <p:sp>
        <p:nvSpPr>
          <p:cNvPr id="3" name="Content Placeholder 2"/>
          <p:cNvSpPr>
            <a:spLocks noGrp="1"/>
          </p:cNvSpPr>
          <p:nvPr>
            <p:ph idx="1"/>
          </p:nvPr>
        </p:nvSpPr>
        <p:spPr/>
        <p:txBody>
          <a:bodyPr/>
          <a:lstStyle/>
          <a:p>
            <a:r>
              <a:rPr lang="en-US" dirty="0" smtClean="0"/>
              <a:t>Session hijacking</a:t>
            </a:r>
          </a:p>
          <a:p>
            <a:pPr lvl="1"/>
            <a:r>
              <a:rPr lang="en-US" dirty="0"/>
              <a:t>When the user logs in to the online bookstore’s web server with her account user name and password, the web application server assigns a unique session token, such as </a:t>
            </a:r>
            <a:r>
              <a:rPr lang="en-US" i="1" dirty="0"/>
              <a:t>64da9DACOqgoipxqQDdywg</a:t>
            </a:r>
            <a:r>
              <a:rPr lang="en-US" dirty="0"/>
              <a:t>. </a:t>
            </a:r>
            <a:endParaRPr lang="en-US" dirty="0" smtClean="0"/>
          </a:p>
          <a:p>
            <a:pPr lvl="1"/>
            <a:r>
              <a:rPr lang="en-US" dirty="0"/>
              <a:t>Each subsequent request from the user’s web browser to the web application contains the session token verifying the identity of the user until she logs out.</a:t>
            </a:r>
          </a:p>
        </p:txBody>
      </p:sp>
      <p:sp>
        <p:nvSpPr>
          <p:cNvPr id="4" name="Slide Number Placeholder 3"/>
          <p:cNvSpPr>
            <a:spLocks noGrp="1"/>
          </p:cNvSpPr>
          <p:nvPr>
            <p:ph type="sldNum" sz="quarter" idx="12"/>
          </p:nvPr>
        </p:nvSpPr>
        <p:spPr/>
        <p:txBody>
          <a:bodyPr/>
          <a:lstStyle/>
          <a:p>
            <a:fld id="{2147A394-642B-2B49-8619-699A6DD0CBD3}" type="slidenum">
              <a:rPr lang="en-US" smtClean="0"/>
              <a:t>16</a:t>
            </a:fld>
            <a:endParaRPr lang="en-US"/>
          </a:p>
        </p:txBody>
      </p:sp>
    </p:spTree>
    <p:extLst>
      <p:ext uri="{BB962C8B-B14F-4D97-AF65-F5344CB8AC3E}">
        <p14:creationId xmlns:p14="http://schemas.microsoft.com/office/powerpoint/2010/main" val="10862837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application attacks</a:t>
            </a:r>
          </a:p>
        </p:txBody>
      </p:sp>
      <p:sp>
        <p:nvSpPr>
          <p:cNvPr id="3" name="Content Placeholder 2"/>
          <p:cNvSpPr>
            <a:spLocks noGrp="1"/>
          </p:cNvSpPr>
          <p:nvPr>
            <p:ph idx="1"/>
          </p:nvPr>
        </p:nvSpPr>
        <p:spPr>
          <a:xfrm>
            <a:off x="374374" y="1852128"/>
            <a:ext cx="4224130" cy="4230619"/>
          </a:xfrm>
        </p:spPr>
        <p:txBody>
          <a:bodyPr>
            <a:normAutofit/>
          </a:bodyPr>
          <a:lstStyle/>
          <a:p>
            <a:r>
              <a:rPr lang="en-US" dirty="0" smtClean="0"/>
              <a:t>Session hijacking</a:t>
            </a:r>
          </a:p>
          <a:p>
            <a:pPr lvl="1"/>
            <a:r>
              <a:rPr lang="en-US" dirty="0" smtClean="0"/>
              <a:t>It is </a:t>
            </a:r>
            <a:r>
              <a:rPr lang="en-US" dirty="0"/>
              <a:t>an attack in which an attacker attempts to impersonate the user by using her session </a:t>
            </a:r>
            <a:r>
              <a:rPr lang="en-US" dirty="0" smtClean="0"/>
              <a:t>token</a:t>
            </a:r>
          </a:p>
          <a:p>
            <a:pPr lvl="1"/>
            <a:r>
              <a:rPr lang="en-US" dirty="0" smtClean="0"/>
              <a:t>Using XSS</a:t>
            </a:r>
          </a:p>
          <a:p>
            <a:pPr lvl="1"/>
            <a:r>
              <a:rPr lang="en-US" dirty="0" smtClean="0"/>
              <a:t>Eavesdropping on the transmission or guessing the session token</a:t>
            </a:r>
          </a:p>
          <a:p>
            <a:pPr marL="457200" lvl="1" indent="0">
              <a:buNone/>
            </a:pPr>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4915452" y="1905137"/>
            <a:ext cx="6269383" cy="2709991"/>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17</a:t>
            </a:fld>
            <a:endParaRPr lang="en-US"/>
          </a:p>
        </p:txBody>
      </p:sp>
    </p:spTree>
    <p:extLst>
      <p:ext uri="{BB962C8B-B14F-4D97-AF65-F5344CB8AC3E}">
        <p14:creationId xmlns:p14="http://schemas.microsoft.com/office/powerpoint/2010/main" val="1412267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application attacks</a:t>
            </a:r>
          </a:p>
        </p:txBody>
      </p:sp>
      <p:sp>
        <p:nvSpPr>
          <p:cNvPr id="3" name="Content Placeholder 2"/>
          <p:cNvSpPr>
            <a:spLocks noGrp="1"/>
          </p:cNvSpPr>
          <p:nvPr>
            <p:ph idx="1"/>
          </p:nvPr>
        </p:nvSpPr>
        <p:spPr/>
        <p:txBody>
          <a:bodyPr/>
          <a:lstStyle/>
          <a:p>
            <a:r>
              <a:rPr lang="en-US" dirty="0" smtClean="0"/>
              <a:t>Malicious Add-ons</a:t>
            </a:r>
          </a:p>
          <a:p>
            <a:pPr lvl="1"/>
            <a:r>
              <a:rPr lang="en-US" dirty="0" smtClean="0"/>
              <a:t>Add-ons are added </a:t>
            </a:r>
            <a:r>
              <a:rPr lang="en-US" dirty="0"/>
              <a:t>to enhance a user’s interaction with a website through his web browser</a:t>
            </a:r>
            <a:r>
              <a:rPr lang="en-US" dirty="0" smtClean="0"/>
              <a:t>.</a:t>
            </a:r>
          </a:p>
          <a:p>
            <a:pPr lvl="1"/>
            <a:r>
              <a:rPr lang="en-US" dirty="0" smtClean="0"/>
              <a:t>Java, Adobe Flash player, Apple QuickTime and Adobe Acrobat Reader</a:t>
            </a:r>
          </a:p>
          <a:p>
            <a:pPr lvl="1"/>
            <a:r>
              <a:rPr lang="en-US" dirty="0" smtClean="0"/>
              <a:t>Attacker can create malicious add-ons to launch attacks against the user’s computer.</a:t>
            </a:r>
          </a:p>
          <a:p>
            <a:pPr lvl="1"/>
            <a:r>
              <a:rPr lang="en-US" dirty="0" smtClean="0"/>
              <a:t>The risks </a:t>
            </a:r>
            <a:r>
              <a:rPr lang="en-US" dirty="0" err="1" smtClean="0"/>
              <a:t>ofgf</a:t>
            </a:r>
            <a:r>
              <a:rPr lang="en-US" dirty="0" smtClean="0"/>
              <a:t> using plug-ins are beginning to be reduced. HTML </a:t>
            </a:r>
            <a:r>
              <a:rPr lang="en-US" dirty="0"/>
              <a:t>known as HTML 5 standardizes sound and video formats so that plug-ins like </a:t>
            </a:r>
            <a:r>
              <a:rPr lang="en-US" dirty="0" smtClean="0"/>
              <a:t>Flash </a:t>
            </a:r>
            <a:r>
              <a:rPr lang="en-US" dirty="0"/>
              <a:t>are no longer needed</a:t>
            </a:r>
            <a:r>
              <a:rPr lang="en-US" dirty="0" smtClean="0"/>
              <a:t>.</a:t>
            </a:r>
          </a:p>
          <a:p>
            <a:pPr lvl="1"/>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18</a:t>
            </a:fld>
            <a:endParaRPr lang="en-US"/>
          </a:p>
        </p:txBody>
      </p:sp>
    </p:spTree>
    <p:extLst>
      <p:ext uri="{BB962C8B-B14F-4D97-AF65-F5344CB8AC3E}">
        <p14:creationId xmlns:p14="http://schemas.microsoft.com/office/powerpoint/2010/main" val="1995731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Impartial overflow attacks</a:t>
            </a:r>
            <a:endParaRPr lang="en-US" dirty="0"/>
          </a:p>
        </p:txBody>
      </p:sp>
      <p:sp>
        <p:nvSpPr>
          <p:cNvPr id="3" name="Content Placeholder 2"/>
          <p:cNvSpPr>
            <a:spLocks noGrp="1"/>
          </p:cNvSpPr>
          <p:nvPr>
            <p:ph idx="1"/>
          </p:nvPr>
        </p:nvSpPr>
        <p:spPr/>
        <p:txBody>
          <a:bodyPr/>
          <a:lstStyle/>
          <a:p>
            <a:r>
              <a:rPr lang="en-US" dirty="0" smtClean="0"/>
              <a:t>Impartial </a:t>
            </a:r>
            <a:r>
              <a:rPr lang="en-US" dirty="0" err="1" smtClean="0"/>
              <a:t>attackts</a:t>
            </a:r>
            <a:r>
              <a:rPr lang="en-US" dirty="0" smtClean="0"/>
              <a:t> target either a server or a client</a:t>
            </a:r>
          </a:p>
          <a:p>
            <a:r>
              <a:rPr lang="en-US" dirty="0" smtClean="0"/>
              <a:t>Buffer overflow attack</a:t>
            </a:r>
          </a:p>
          <a:p>
            <a:pPr lvl="1"/>
            <a:r>
              <a:rPr lang="en-US" dirty="0" smtClean="0"/>
              <a:t>Attacks occurs when a </a:t>
            </a:r>
            <a:r>
              <a:rPr lang="en-US" dirty="0"/>
              <a:t>process attempts to store data in RAM beyond the boundaries of a fixed-length storage buffer. This extra data overflows into the adjacent memory locations (a </a:t>
            </a:r>
            <a:r>
              <a:rPr lang="en-US" i="1" dirty="0"/>
              <a:t>buffer overflow</a:t>
            </a:r>
            <a:r>
              <a:rPr lang="en-US" dirty="0"/>
              <a:t>). Because the storage buffer typically contains the “return address” memory location, an attacker can overflow the buffer with a new address pointing to the attacker’s malware code.</a:t>
            </a:r>
          </a:p>
        </p:txBody>
      </p:sp>
      <p:sp>
        <p:nvSpPr>
          <p:cNvPr id="4" name="Slide Number Placeholder 3"/>
          <p:cNvSpPr>
            <a:spLocks noGrp="1"/>
          </p:cNvSpPr>
          <p:nvPr>
            <p:ph type="sldNum" sz="quarter" idx="12"/>
          </p:nvPr>
        </p:nvSpPr>
        <p:spPr/>
        <p:txBody>
          <a:bodyPr/>
          <a:lstStyle/>
          <a:p>
            <a:fld id="{2147A394-642B-2B49-8619-699A6DD0CBD3}" type="slidenum">
              <a:rPr lang="en-US" smtClean="0"/>
              <a:t>19</a:t>
            </a:fld>
            <a:endParaRPr lang="en-US"/>
          </a:p>
        </p:txBody>
      </p:sp>
    </p:spTree>
    <p:extLst>
      <p:ext uri="{BB962C8B-B14F-4D97-AF65-F5344CB8AC3E}">
        <p14:creationId xmlns:p14="http://schemas.microsoft.com/office/powerpoint/2010/main" val="720490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List and explain the different types of server-side web application </a:t>
            </a:r>
            <a:r>
              <a:rPr lang="en-US" dirty="0" smtClean="0"/>
              <a:t>attacks</a:t>
            </a:r>
          </a:p>
          <a:p>
            <a:r>
              <a:rPr lang="en-US" dirty="0"/>
              <a:t>Define client-side </a:t>
            </a:r>
            <a:r>
              <a:rPr lang="en-US" dirty="0" smtClean="0"/>
              <a:t>attacks</a:t>
            </a:r>
          </a:p>
          <a:p>
            <a:r>
              <a:rPr lang="en-US" dirty="0" smtClean="0"/>
              <a:t>Explain how overflow attacks works</a:t>
            </a:r>
          </a:p>
          <a:p>
            <a:r>
              <a:rPr lang="en-US" dirty="0"/>
              <a:t>List different types of networking-based attacks</a:t>
            </a:r>
          </a:p>
        </p:txBody>
      </p:sp>
      <p:sp>
        <p:nvSpPr>
          <p:cNvPr id="4" name="Slide Number Placeholder 3"/>
          <p:cNvSpPr>
            <a:spLocks noGrp="1"/>
          </p:cNvSpPr>
          <p:nvPr>
            <p:ph type="sldNum" sz="quarter" idx="12"/>
          </p:nvPr>
        </p:nvSpPr>
        <p:spPr/>
        <p:txBody>
          <a:bodyPr/>
          <a:lstStyle/>
          <a:p>
            <a:fld id="{2147A394-642B-2B49-8619-699A6DD0CBD3}" type="slidenum">
              <a:rPr lang="en-US" smtClean="0"/>
              <a:t>2</a:t>
            </a:fld>
            <a:endParaRPr lang="en-US"/>
          </a:p>
        </p:txBody>
      </p:sp>
    </p:spTree>
    <p:extLst>
      <p:ext uri="{BB962C8B-B14F-4D97-AF65-F5344CB8AC3E}">
        <p14:creationId xmlns:p14="http://schemas.microsoft.com/office/powerpoint/2010/main" val="42579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application attacks</a:t>
            </a:r>
          </a:p>
        </p:txBody>
      </p:sp>
      <p:pic>
        <p:nvPicPr>
          <p:cNvPr id="4" name="Content Placeholder 3"/>
          <p:cNvPicPr>
            <a:picLocks noGrp="1" noChangeAspect="1"/>
          </p:cNvPicPr>
          <p:nvPr>
            <p:ph idx="1"/>
          </p:nvPr>
        </p:nvPicPr>
        <p:blipFill>
          <a:blip r:embed="rId2"/>
          <a:stretch>
            <a:fillRect/>
          </a:stretch>
        </p:blipFill>
        <p:spPr>
          <a:xfrm>
            <a:off x="2159000" y="2083594"/>
            <a:ext cx="7874000" cy="3835400"/>
          </a:xfrm>
          <a:prstGeom prst="rect">
            <a:avLst/>
          </a:prstGeom>
        </p:spPr>
      </p:pic>
      <p:sp>
        <p:nvSpPr>
          <p:cNvPr id="5" name="TextBox 4"/>
          <p:cNvSpPr txBox="1"/>
          <p:nvPr/>
        </p:nvSpPr>
        <p:spPr>
          <a:xfrm>
            <a:off x="4964119" y="5942568"/>
            <a:ext cx="2263761" cy="369332"/>
          </a:xfrm>
          <a:prstGeom prst="rect">
            <a:avLst/>
          </a:prstGeom>
          <a:noFill/>
        </p:spPr>
        <p:txBody>
          <a:bodyPr wrap="none" rtlCol="0">
            <a:spAutoFit/>
          </a:bodyPr>
          <a:lstStyle/>
          <a:p>
            <a:r>
              <a:rPr lang="en-US" dirty="0" smtClean="0"/>
              <a:t>Buffer </a:t>
            </a:r>
            <a:r>
              <a:rPr lang="en-US" smtClean="0"/>
              <a:t>overflow attack</a:t>
            </a:r>
            <a:endParaRPr lang="en-US"/>
          </a:p>
        </p:txBody>
      </p:sp>
      <p:sp>
        <p:nvSpPr>
          <p:cNvPr id="3" name="Slide Number Placeholder 2"/>
          <p:cNvSpPr>
            <a:spLocks noGrp="1"/>
          </p:cNvSpPr>
          <p:nvPr>
            <p:ph type="sldNum" sz="quarter" idx="12"/>
          </p:nvPr>
        </p:nvSpPr>
        <p:spPr/>
        <p:txBody>
          <a:bodyPr/>
          <a:lstStyle/>
          <a:p>
            <a:fld id="{2147A394-642B-2B49-8619-699A6DD0CBD3}" type="slidenum">
              <a:rPr lang="en-US" smtClean="0"/>
              <a:t>20</a:t>
            </a:fld>
            <a:endParaRPr lang="en-US"/>
          </a:p>
        </p:txBody>
      </p:sp>
    </p:spTree>
    <p:extLst>
      <p:ext uri="{BB962C8B-B14F-4D97-AF65-F5344CB8AC3E}">
        <p14:creationId xmlns:p14="http://schemas.microsoft.com/office/powerpoint/2010/main" val="176672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Networking-based attacks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Denial of Service (</a:t>
            </a:r>
            <a:r>
              <a:rPr lang="en-US" dirty="0" err="1" smtClean="0"/>
              <a:t>DoS</a:t>
            </a:r>
            <a:r>
              <a:rPr lang="en-US" dirty="0" smtClean="0"/>
              <a:t>) and distributed (</a:t>
            </a:r>
            <a:r>
              <a:rPr lang="en-US" dirty="0" err="1" smtClean="0"/>
              <a:t>DoS</a:t>
            </a:r>
            <a:r>
              <a:rPr lang="en-US" dirty="0" smtClean="0"/>
              <a:t>)</a:t>
            </a:r>
          </a:p>
          <a:p>
            <a:r>
              <a:rPr lang="en-US" dirty="0" smtClean="0"/>
              <a:t>Ping flood – sending ICMP request</a:t>
            </a:r>
          </a:p>
          <a:p>
            <a:r>
              <a:rPr lang="en-US" dirty="0" smtClean="0"/>
              <a:t>Smurf attack – sending ICMP request and hiding attacker’s address</a:t>
            </a:r>
          </a:p>
          <a:p>
            <a:r>
              <a:rPr lang="en-US" dirty="0" smtClean="0"/>
              <a:t>SYN flood attack</a:t>
            </a:r>
          </a:p>
          <a:p>
            <a:r>
              <a:rPr lang="en-US" dirty="0" smtClean="0"/>
              <a:t>Interception</a:t>
            </a:r>
          </a:p>
          <a:p>
            <a:pPr lvl="1"/>
            <a:r>
              <a:rPr lang="en-US" dirty="0" smtClean="0"/>
              <a:t>Man in the middle</a:t>
            </a:r>
          </a:p>
          <a:p>
            <a:pPr lvl="1"/>
            <a:r>
              <a:rPr lang="en-US" dirty="0" smtClean="0"/>
              <a:t>Replay</a:t>
            </a:r>
          </a:p>
          <a:p>
            <a:r>
              <a:rPr lang="en-US" dirty="0" smtClean="0"/>
              <a:t>Poisoning</a:t>
            </a:r>
          </a:p>
          <a:p>
            <a:pPr lvl="1"/>
            <a:r>
              <a:rPr lang="en-US" dirty="0" smtClean="0"/>
              <a:t>ARP poisoning</a:t>
            </a:r>
          </a:p>
          <a:p>
            <a:pPr lvl="1"/>
            <a:r>
              <a:rPr lang="en-US" dirty="0" smtClean="0"/>
              <a:t>DNS poisoning</a:t>
            </a:r>
          </a:p>
          <a:p>
            <a:r>
              <a:rPr lang="en-US" dirty="0" smtClean="0"/>
              <a:t>Attacks on access rights</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21</a:t>
            </a:fld>
            <a:endParaRPr lang="en-US"/>
          </a:p>
        </p:txBody>
      </p:sp>
    </p:spTree>
    <p:extLst>
      <p:ext uri="{BB962C8B-B14F-4D97-AF65-F5344CB8AC3E}">
        <p14:creationId xmlns:p14="http://schemas.microsoft.com/office/powerpoint/2010/main" val="1599663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Networking-based attacks</a:t>
            </a:r>
          </a:p>
        </p:txBody>
      </p:sp>
      <p:pic>
        <p:nvPicPr>
          <p:cNvPr id="4" name="Content Placeholder 3"/>
          <p:cNvPicPr>
            <a:picLocks noGrp="1" noChangeAspect="1"/>
          </p:cNvPicPr>
          <p:nvPr>
            <p:ph idx="1"/>
          </p:nvPr>
        </p:nvPicPr>
        <p:blipFill>
          <a:blip r:embed="rId2"/>
          <a:stretch>
            <a:fillRect/>
          </a:stretch>
        </p:blipFill>
        <p:spPr>
          <a:xfrm>
            <a:off x="3210977" y="1571418"/>
            <a:ext cx="5466477" cy="4761126"/>
          </a:xfrm>
          <a:prstGeom prst="rect">
            <a:avLst/>
          </a:prstGeom>
        </p:spPr>
      </p:pic>
      <p:sp>
        <p:nvSpPr>
          <p:cNvPr id="5" name="TextBox 4"/>
          <p:cNvSpPr txBox="1"/>
          <p:nvPr/>
        </p:nvSpPr>
        <p:spPr>
          <a:xfrm>
            <a:off x="5087474" y="6332544"/>
            <a:ext cx="1713482" cy="369332"/>
          </a:xfrm>
          <a:prstGeom prst="rect">
            <a:avLst/>
          </a:prstGeom>
          <a:noFill/>
        </p:spPr>
        <p:txBody>
          <a:bodyPr wrap="none" rtlCol="0">
            <a:spAutoFit/>
          </a:bodyPr>
          <a:lstStyle/>
          <a:p>
            <a:r>
              <a:rPr lang="en-US" dirty="0" smtClean="0"/>
              <a:t>SYN flood attack</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22</a:t>
            </a:fld>
            <a:endParaRPr lang="en-US"/>
          </a:p>
        </p:txBody>
      </p:sp>
    </p:spTree>
    <p:extLst>
      <p:ext uri="{BB962C8B-B14F-4D97-AF65-F5344CB8AC3E}">
        <p14:creationId xmlns:p14="http://schemas.microsoft.com/office/powerpoint/2010/main" val="20529902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Networking-based attacks</a:t>
            </a:r>
          </a:p>
        </p:txBody>
      </p:sp>
      <p:pic>
        <p:nvPicPr>
          <p:cNvPr id="4" name="Content Placeholder 3"/>
          <p:cNvPicPr>
            <a:picLocks noGrp="1" noChangeAspect="1"/>
          </p:cNvPicPr>
          <p:nvPr>
            <p:ph idx="1"/>
          </p:nvPr>
        </p:nvPicPr>
        <p:blipFill>
          <a:blip r:embed="rId3"/>
          <a:stretch>
            <a:fillRect/>
          </a:stretch>
        </p:blipFill>
        <p:spPr>
          <a:xfrm>
            <a:off x="3602458" y="1690688"/>
            <a:ext cx="7213448" cy="4351338"/>
          </a:xfrm>
          <a:prstGeom prst="rect">
            <a:avLst/>
          </a:prstGeom>
        </p:spPr>
      </p:pic>
      <p:sp>
        <p:nvSpPr>
          <p:cNvPr id="5" name="Rectangle 4"/>
          <p:cNvSpPr/>
          <p:nvPr/>
        </p:nvSpPr>
        <p:spPr>
          <a:xfrm>
            <a:off x="251791" y="1690688"/>
            <a:ext cx="2941983" cy="4801314"/>
          </a:xfrm>
          <a:prstGeom prst="rect">
            <a:avLst/>
          </a:prstGeom>
        </p:spPr>
        <p:txBody>
          <a:bodyPr wrap="square">
            <a:spAutoFit/>
          </a:bodyPr>
          <a:lstStyle/>
          <a:p>
            <a:r>
              <a:rPr lang="en-US" dirty="0" smtClean="0">
                <a:solidFill>
                  <a:srgbClr val="333333"/>
                </a:solidFill>
                <a:latin typeface="Georgia" charset="0"/>
              </a:rPr>
              <a:t>Man-in-the-middle </a:t>
            </a:r>
            <a:r>
              <a:rPr lang="en-US" dirty="0">
                <a:solidFill>
                  <a:srgbClr val="333333"/>
                </a:solidFill>
                <a:latin typeface="Georgia" charset="0"/>
              </a:rPr>
              <a:t>receives data from the devices, it passes it on to the recipient so that neither computer is aware of the man-in-the-middle’s existence</a:t>
            </a:r>
            <a:r>
              <a:rPr lang="en-US" dirty="0" smtClean="0">
                <a:solidFill>
                  <a:srgbClr val="333333"/>
                </a:solidFill>
                <a:latin typeface="Georgia" charset="0"/>
              </a:rPr>
              <a:t>.</a:t>
            </a:r>
          </a:p>
          <a:p>
            <a:endParaRPr lang="en-US" dirty="0">
              <a:solidFill>
                <a:srgbClr val="333333"/>
              </a:solidFill>
              <a:latin typeface="Georgia" charset="0"/>
            </a:endParaRPr>
          </a:p>
          <a:p>
            <a:r>
              <a:rPr lang="en-US" dirty="0" smtClean="0">
                <a:solidFill>
                  <a:srgbClr val="333333"/>
                </a:solidFill>
                <a:latin typeface="Georgia" charset="0"/>
              </a:rPr>
              <a:t>Passive attack – captures, records and sends it to the original recipient without being detected.</a:t>
            </a:r>
          </a:p>
          <a:p>
            <a:endParaRPr lang="en-US" dirty="0">
              <a:solidFill>
                <a:srgbClr val="333333"/>
              </a:solidFill>
              <a:latin typeface="Georgia" charset="0"/>
            </a:endParaRPr>
          </a:p>
          <a:p>
            <a:r>
              <a:rPr lang="en-US" dirty="0" smtClean="0">
                <a:solidFill>
                  <a:srgbClr val="333333"/>
                </a:solidFill>
                <a:latin typeface="Georgia" charset="0"/>
              </a:rPr>
              <a:t>Active attack – contents are intercepted and altered before they are sent to the recipient.</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23</a:t>
            </a:fld>
            <a:endParaRPr lang="en-US"/>
          </a:p>
        </p:txBody>
      </p:sp>
    </p:spTree>
    <p:extLst>
      <p:ext uri="{BB962C8B-B14F-4D97-AF65-F5344CB8AC3E}">
        <p14:creationId xmlns:p14="http://schemas.microsoft.com/office/powerpoint/2010/main" val="988182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Networking-based attacks</a:t>
            </a:r>
          </a:p>
        </p:txBody>
      </p:sp>
      <p:sp>
        <p:nvSpPr>
          <p:cNvPr id="3" name="Content Placeholder 2"/>
          <p:cNvSpPr>
            <a:spLocks noGrp="1"/>
          </p:cNvSpPr>
          <p:nvPr>
            <p:ph idx="1"/>
          </p:nvPr>
        </p:nvSpPr>
        <p:spPr/>
        <p:txBody>
          <a:bodyPr/>
          <a:lstStyle/>
          <a:p>
            <a:r>
              <a:rPr lang="en-US" dirty="0" smtClean="0"/>
              <a:t>Replay</a:t>
            </a:r>
          </a:p>
          <a:p>
            <a:pPr lvl="1"/>
            <a:r>
              <a:rPr lang="en-US" dirty="0"/>
              <a:t>A replay attack makes a copy of the transmission before sending it to the recipient. This copy is then used at a later time (the man-in-the-middle replays it</a:t>
            </a:r>
            <a:r>
              <a:rPr lang="en-US" dirty="0" smtClean="0"/>
              <a:t>).</a:t>
            </a:r>
          </a:p>
          <a:p>
            <a:r>
              <a:rPr lang="en-US" dirty="0" smtClean="0"/>
              <a:t>ARP poisoning</a:t>
            </a:r>
          </a:p>
          <a:p>
            <a:pPr lvl="1"/>
            <a:r>
              <a:rPr lang="en-US" dirty="0" smtClean="0"/>
              <a:t>ARP (Address Resolution Protocol) – Destination device IP address is known but device destination MAC address is unknown</a:t>
            </a:r>
          </a:p>
          <a:p>
            <a:pPr lvl="1"/>
            <a:r>
              <a:rPr lang="en-US" dirty="0" smtClean="0"/>
              <a:t>Addresses are stored in ARP cache</a:t>
            </a:r>
          </a:p>
          <a:p>
            <a:pPr lvl="1"/>
            <a:r>
              <a:rPr lang="en-US" dirty="0" smtClean="0"/>
              <a:t>An attacker can modify the addresses in the ARP cache so that the corresponding IP address points to a different computer.</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24</a:t>
            </a:fld>
            <a:endParaRPr lang="en-US"/>
          </a:p>
        </p:txBody>
      </p:sp>
    </p:spTree>
    <p:extLst>
      <p:ext uri="{BB962C8B-B14F-4D97-AF65-F5344CB8AC3E}">
        <p14:creationId xmlns:p14="http://schemas.microsoft.com/office/powerpoint/2010/main" val="12532011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Networking-based attacks</a:t>
            </a:r>
          </a:p>
        </p:txBody>
      </p:sp>
      <p:pic>
        <p:nvPicPr>
          <p:cNvPr id="4" name="Picture 3"/>
          <p:cNvPicPr>
            <a:picLocks noChangeAspect="1"/>
          </p:cNvPicPr>
          <p:nvPr/>
        </p:nvPicPr>
        <p:blipFill>
          <a:blip r:embed="rId2"/>
          <a:stretch>
            <a:fillRect/>
          </a:stretch>
        </p:blipFill>
        <p:spPr>
          <a:xfrm>
            <a:off x="4610653" y="1690688"/>
            <a:ext cx="6163364" cy="4324296"/>
          </a:xfrm>
          <a:prstGeom prst="rect">
            <a:avLst/>
          </a:prstGeom>
        </p:spPr>
      </p:pic>
      <p:sp>
        <p:nvSpPr>
          <p:cNvPr id="5" name="Content Placeholder 4"/>
          <p:cNvSpPr>
            <a:spLocks noGrp="1"/>
          </p:cNvSpPr>
          <p:nvPr>
            <p:ph idx="1"/>
          </p:nvPr>
        </p:nvSpPr>
        <p:spPr>
          <a:xfrm>
            <a:off x="384313" y="1663646"/>
            <a:ext cx="3962399" cy="4351338"/>
          </a:xfrm>
        </p:spPr>
        <p:txBody>
          <a:bodyPr>
            <a:normAutofit fontScale="92500"/>
          </a:bodyPr>
          <a:lstStyle/>
          <a:p>
            <a:r>
              <a:rPr lang="en-US" dirty="0"/>
              <a:t>DNS poisoning substitutes a DNS address so that the computer is automatically redirected to another device. Whereas ARP poisoning substitutes a fraudulent MAC address for an IP address, DNS poisoning substitutes a fraudulent IP address for a symbolic name.</a:t>
            </a:r>
          </a:p>
        </p:txBody>
      </p:sp>
      <p:sp>
        <p:nvSpPr>
          <p:cNvPr id="3" name="Slide Number Placeholder 2"/>
          <p:cNvSpPr>
            <a:spLocks noGrp="1"/>
          </p:cNvSpPr>
          <p:nvPr>
            <p:ph type="sldNum" sz="quarter" idx="12"/>
          </p:nvPr>
        </p:nvSpPr>
        <p:spPr/>
        <p:txBody>
          <a:bodyPr/>
          <a:lstStyle/>
          <a:p>
            <a:fld id="{2147A394-642B-2B49-8619-699A6DD0CBD3}" type="slidenum">
              <a:rPr lang="en-US" smtClean="0"/>
              <a:t>25</a:t>
            </a:fld>
            <a:endParaRPr lang="en-US"/>
          </a:p>
        </p:txBody>
      </p:sp>
    </p:spTree>
    <p:extLst>
      <p:ext uri="{BB962C8B-B14F-4D97-AF65-F5344CB8AC3E}">
        <p14:creationId xmlns:p14="http://schemas.microsoft.com/office/powerpoint/2010/main" val="327737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Networking-based attacks</a:t>
            </a:r>
          </a:p>
        </p:txBody>
      </p:sp>
      <p:pic>
        <p:nvPicPr>
          <p:cNvPr id="4" name="Content Placeholder 3"/>
          <p:cNvPicPr>
            <a:picLocks noGrp="1" noChangeAspect="1"/>
          </p:cNvPicPr>
          <p:nvPr>
            <p:ph idx="1"/>
          </p:nvPr>
        </p:nvPicPr>
        <p:blipFill>
          <a:blip r:embed="rId2"/>
          <a:stretch>
            <a:fillRect/>
          </a:stretch>
        </p:blipFill>
        <p:spPr>
          <a:xfrm>
            <a:off x="4644082" y="1547330"/>
            <a:ext cx="5812284" cy="4734200"/>
          </a:xfrm>
          <a:prstGeom prst="rect">
            <a:avLst/>
          </a:prstGeom>
        </p:spPr>
      </p:pic>
      <p:sp>
        <p:nvSpPr>
          <p:cNvPr id="5" name="Rectangle 4"/>
          <p:cNvSpPr/>
          <p:nvPr/>
        </p:nvSpPr>
        <p:spPr>
          <a:xfrm>
            <a:off x="331305" y="2152975"/>
            <a:ext cx="3922643" cy="1477328"/>
          </a:xfrm>
          <a:prstGeom prst="rect">
            <a:avLst/>
          </a:prstGeom>
        </p:spPr>
        <p:txBody>
          <a:bodyPr wrap="square">
            <a:spAutoFit/>
          </a:bodyPr>
          <a:lstStyle/>
          <a:p>
            <a:r>
              <a:rPr lang="en-US">
                <a:solidFill>
                  <a:srgbClr val="333333"/>
                </a:solidFill>
                <a:latin typeface="Georgia" charset="0"/>
              </a:rPr>
              <a:t>Host tables are found in the </a:t>
            </a:r>
            <a:r>
              <a:rPr lang="en-US" i="1">
                <a:solidFill>
                  <a:srgbClr val="333333"/>
                </a:solidFill>
                <a:latin typeface="Georgia" charset="0"/>
              </a:rPr>
              <a:t>/</a:t>
            </a:r>
            <a:r>
              <a:rPr lang="en-US" i="1" dirty="0" err="1">
                <a:solidFill>
                  <a:srgbClr val="333333"/>
                </a:solidFill>
                <a:latin typeface="Georgia" charset="0"/>
              </a:rPr>
              <a:t>etc</a:t>
            </a:r>
            <a:r>
              <a:rPr lang="en-US" i="1" dirty="0">
                <a:solidFill>
                  <a:srgbClr val="333333"/>
                </a:solidFill>
                <a:latin typeface="Georgia" charset="0"/>
              </a:rPr>
              <a:t>/</a:t>
            </a:r>
            <a:r>
              <a:rPr lang="en-US" dirty="0">
                <a:solidFill>
                  <a:srgbClr val="333333"/>
                </a:solidFill>
                <a:latin typeface="Georgia" charset="0"/>
              </a:rPr>
              <a:t> directory in UNIX, Linux, and Mac OS X, and are located in the </a:t>
            </a:r>
            <a:r>
              <a:rPr lang="en-US" i="1" dirty="0">
                <a:solidFill>
                  <a:srgbClr val="333333"/>
                </a:solidFill>
                <a:latin typeface="Georgia" charset="0"/>
              </a:rPr>
              <a:t>Windows\System32\drivers\</a:t>
            </a:r>
            <a:r>
              <a:rPr lang="en-US" i="1" dirty="0" err="1">
                <a:solidFill>
                  <a:srgbClr val="333333"/>
                </a:solidFill>
                <a:latin typeface="Georgia" charset="0"/>
              </a:rPr>
              <a:t>etc</a:t>
            </a:r>
            <a:r>
              <a:rPr lang="en-US" dirty="0">
                <a:solidFill>
                  <a:srgbClr val="333333"/>
                </a:solidFill>
                <a:latin typeface="Georgia" charset="0"/>
              </a:rPr>
              <a:t> directory in Windows.</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26</a:t>
            </a:fld>
            <a:endParaRPr lang="en-US"/>
          </a:p>
        </p:txBody>
      </p:sp>
    </p:spTree>
    <p:extLst>
      <p:ext uri="{BB962C8B-B14F-4D97-AF65-F5344CB8AC3E}">
        <p14:creationId xmlns:p14="http://schemas.microsoft.com/office/powerpoint/2010/main" val="1072552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 on access rights</a:t>
            </a:r>
            <a:endParaRPr lang="en-US" dirty="0"/>
          </a:p>
        </p:txBody>
      </p:sp>
      <p:sp>
        <p:nvSpPr>
          <p:cNvPr id="3" name="Content Placeholder 2"/>
          <p:cNvSpPr>
            <a:spLocks noGrp="1"/>
          </p:cNvSpPr>
          <p:nvPr>
            <p:ph idx="1"/>
          </p:nvPr>
        </p:nvSpPr>
        <p:spPr/>
        <p:txBody>
          <a:bodyPr/>
          <a:lstStyle/>
          <a:p>
            <a:r>
              <a:rPr lang="en-US" dirty="0"/>
              <a:t>Access rights are privileges to access hardware and software resources that are granted to users</a:t>
            </a:r>
            <a:r>
              <a:rPr lang="en-US" dirty="0" smtClean="0"/>
              <a:t>.</a:t>
            </a:r>
          </a:p>
          <a:p>
            <a:r>
              <a:rPr lang="en-US" dirty="0" err="1" smtClean="0"/>
              <a:t>Privelege</a:t>
            </a:r>
            <a:r>
              <a:rPr lang="en-US" dirty="0" smtClean="0"/>
              <a:t> escalation is </a:t>
            </a:r>
            <a:r>
              <a:rPr lang="en-US" dirty="0"/>
              <a:t>exploiting a vulnerability in software to gain access to resources that the user normally would be restricted from accessing</a:t>
            </a:r>
            <a:r>
              <a:rPr lang="en-US" dirty="0" smtClean="0"/>
              <a:t>.</a:t>
            </a:r>
          </a:p>
          <a:p>
            <a:r>
              <a:rPr lang="en-US" dirty="0" smtClean="0"/>
              <a:t>Transitive access - In </a:t>
            </a:r>
            <a:r>
              <a:rPr lang="en-US" dirty="0"/>
              <a:t>which System 1 can access System 2, and because System 2 can access System 3, then System 1 can access System 3. However, the intention may not be for System 1 to access System 3, but instead for System 1 to be restricted to accessing only System 2.</a:t>
            </a:r>
          </a:p>
        </p:txBody>
      </p:sp>
      <p:sp>
        <p:nvSpPr>
          <p:cNvPr id="4" name="Slide Number Placeholder 3"/>
          <p:cNvSpPr>
            <a:spLocks noGrp="1"/>
          </p:cNvSpPr>
          <p:nvPr>
            <p:ph type="sldNum" sz="quarter" idx="12"/>
          </p:nvPr>
        </p:nvSpPr>
        <p:spPr/>
        <p:txBody>
          <a:bodyPr/>
          <a:lstStyle/>
          <a:p>
            <a:fld id="{2147A394-642B-2B49-8619-699A6DD0CBD3}" type="slidenum">
              <a:rPr lang="en-US" smtClean="0"/>
              <a:t>27</a:t>
            </a:fld>
            <a:endParaRPr lang="en-US"/>
          </a:p>
        </p:txBody>
      </p:sp>
    </p:spTree>
    <p:extLst>
      <p:ext uri="{BB962C8B-B14F-4D97-AF65-F5344CB8AC3E}">
        <p14:creationId xmlns:p14="http://schemas.microsoft.com/office/powerpoint/2010/main" val="407042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on access rights</a:t>
            </a:r>
          </a:p>
        </p:txBody>
      </p:sp>
      <p:pic>
        <p:nvPicPr>
          <p:cNvPr id="4" name="Content Placeholder 3"/>
          <p:cNvPicPr>
            <a:picLocks noGrp="1" noChangeAspect="1"/>
          </p:cNvPicPr>
          <p:nvPr>
            <p:ph idx="1"/>
          </p:nvPr>
        </p:nvPicPr>
        <p:blipFill>
          <a:blip r:embed="rId2"/>
          <a:stretch>
            <a:fillRect/>
          </a:stretch>
        </p:blipFill>
        <p:spPr>
          <a:xfrm>
            <a:off x="4101527" y="1690688"/>
            <a:ext cx="6347834" cy="4351338"/>
          </a:xfrm>
          <a:prstGeom prst="rect">
            <a:avLst/>
          </a:prstGeom>
        </p:spPr>
      </p:pic>
      <p:sp>
        <p:nvSpPr>
          <p:cNvPr id="5" name="Rectangle 4"/>
          <p:cNvSpPr/>
          <p:nvPr/>
        </p:nvSpPr>
        <p:spPr>
          <a:xfrm>
            <a:off x="384313" y="1690688"/>
            <a:ext cx="3525078" cy="4093428"/>
          </a:xfrm>
          <a:prstGeom prst="rect">
            <a:avLst/>
          </a:prstGeom>
        </p:spPr>
        <p:txBody>
          <a:bodyPr wrap="square">
            <a:spAutoFit/>
          </a:bodyPr>
          <a:lstStyle/>
          <a:p>
            <a:r>
              <a:rPr lang="en-US" sz="2000" dirty="0">
                <a:solidFill>
                  <a:srgbClr val="333333"/>
                </a:solidFill>
                <a:latin typeface="Georgia" charset="0"/>
              </a:rPr>
              <a:t>The classic example of transitive access can be seen in Microsoft’s Active Directory. The default is that all domains in a forest trust each other in a two-way transitive trust. When a new child domain is added, it also receives transitive trust. An attacker who joins that child domain can then receive more access rights than was intended.</a:t>
            </a:r>
            <a:endParaRPr lang="en-US" sz="2000" dirty="0"/>
          </a:p>
        </p:txBody>
      </p:sp>
      <p:sp>
        <p:nvSpPr>
          <p:cNvPr id="3" name="Slide Number Placeholder 2"/>
          <p:cNvSpPr>
            <a:spLocks noGrp="1"/>
          </p:cNvSpPr>
          <p:nvPr>
            <p:ph type="sldNum" sz="quarter" idx="12"/>
          </p:nvPr>
        </p:nvSpPr>
        <p:spPr/>
        <p:txBody>
          <a:bodyPr/>
          <a:lstStyle/>
          <a:p>
            <a:fld id="{2147A394-642B-2B49-8619-699A6DD0CBD3}" type="slidenum">
              <a:rPr lang="en-US" smtClean="0"/>
              <a:t>28</a:t>
            </a:fld>
            <a:endParaRPr lang="en-US"/>
          </a:p>
        </p:txBody>
      </p:sp>
    </p:spTree>
    <p:extLst>
      <p:ext uri="{BB962C8B-B14F-4D97-AF65-F5344CB8AC3E}">
        <p14:creationId xmlns:p14="http://schemas.microsoft.com/office/powerpoint/2010/main" val="14205035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a:t>An important characteristic of server-side web applications is that they create dynamic content based on inputs from the user. </a:t>
            </a:r>
            <a:endParaRPr lang="en-US" dirty="0" smtClean="0"/>
          </a:p>
          <a:p>
            <a:r>
              <a:rPr lang="en-US" dirty="0" smtClean="0"/>
              <a:t>A </a:t>
            </a:r>
            <a:r>
              <a:rPr lang="en-US" dirty="0"/>
              <a:t>client-side application attack targets vulnerabilities in client applications that interact with a compromised server or that process malicious data</a:t>
            </a:r>
            <a:r>
              <a:rPr lang="en-US" dirty="0" smtClean="0"/>
              <a:t>.</a:t>
            </a:r>
          </a:p>
          <a:p>
            <a:r>
              <a:rPr lang="en-US" dirty="0"/>
              <a:t>Networks are a high priority target for attackers. This is because exploiting a single vulnerability may expose hundreds or thousands of devices to an attacker</a:t>
            </a:r>
            <a:r>
              <a:rPr lang="en-US" dirty="0" smtClean="0"/>
              <a:t>.</a:t>
            </a:r>
          </a:p>
          <a:p>
            <a:r>
              <a:rPr lang="en-US" dirty="0"/>
              <a:t>Access rights are privileges to access hardware and software resources that are granted to users.</a:t>
            </a:r>
          </a:p>
        </p:txBody>
      </p:sp>
      <p:sp>
        <p:nvSpPr>
          <p:cNvPr id="4" name="Slide Number Placeholder 3"/>
          <p:cNvSpPr>
            <a:spLocks noGrp="1"/>
          </p:cNvSpPr>
          <p:nvPr>
            <p:ph type="sldNum" sz="quarter" idx="12"/>
          </p:nvPr>
        </p:nvSpPr>
        <p:spPr/>
        <p:txBody>
          <a:bodyPr/>
          <a:lstStyle/>
          <a:p>
            <a:fld id="{2147A394-642B-2B49-8619-699A6DD0CBD3}" type="slidenum">
              <a:rPr lang="en-US" smtClean="0"/>
              <a:t>29</a:t>
            </a:fld>
            <a:endParaRPr lang="en-US"/>
          </a:p>
        </p:txBody>
      </p:sp>
    </p:spTree>
    <p:extLst>
      <p:ext uri="{BB962C8B-B14F-4D97-AF65-F5344CB8AC3E}">
        <p14:creationId xmlns:p14="http://schemas.microsoft.com/office/powerpoint/2010/main" val="827158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attacks and defenses</a:t>
            </a:r>
            <a:endParaRPr lang="en-US" dirty="0"/>
          </a:p>
        </p:txBody>
      </p:sp>
      <p:sp>
        <p:nvSpPr>
          <p:cNvPr id="3" name="Content Placeholder 2"/>
          <p:cNvSpPr>
            <a:spLocks noGrp="1"/>
          </p:cNvSpPr>
          <p:nvPr>
            <p:ph idx="1"/>
          </p:nvPr>
        </p:nvSpPr>
        <p:spPr/>
        <p:txBody>
          <a:bodyPr/>
          <a:lstStyle/>
          <a:p>
            <a:r>
              <a:rPr lang="en-US" dirty="0" smtClean="0"/>
              <a:t>Script kiddies – individuals who download automated attack software/scripts and use it to perform malicious acts</a:t>
            </a:r>
          </a:p>
          <a:p>
            <a:r>
              <a:rPr lang="en-US" dirty="0" smtClean="0"/>
              <a:t>Lacks knowledge of computers and networks</a:t>
            </a:r>
          </a:p>
          <a:p>
            <a:r>
              <a:rPr lang="en-US" dirty="0" smtClean="0"/>
              <a:t>Approximately 75% attacks originate from exploit kits</a:t>
            </a:r>
          </a:p>
          <a:p>
            <a:r>
              <a:rPr lang="en-US" dirty="0" smtClean="0"/>
              <a:t>25% of attacks comes from skilled attackers</a:t>
            </a:r>
          </a:p>
          <a:p>
            <a:r>
              <a:rPr lang="en-US" dirty="0" smtClean="0"/>
              <a:t>Skilled attackers (cybercrime professors) train novice attackers using comprehensive training material, lessons and counseling</a:t>
            </a:r>
          </a:p>
          <a:p>
            <a:r>
              <a:rPr lang="en-US" dirty="0" smtClean="0"/>
              <a:t>Courses like Business of Fraud, Anonymity, </a:t>
            </a:r>
            <a:r>
              <a:rPr lang="en-US" dirty="0" err="1" smtClean="0"/>
              <a:t>etc</a:t>
            </a:r>
            <a:endParaRPr lang="en-US" dirty="0" smtClean="0"/>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3</a:t>
            </a:fld>
            <a:endParaRPr lang="en-US"/>
          </a:p>
        </p:txBody>
      </p:sp>
    </p:spTree>
    <p:extLst>
      <p:ext uri="{BB962C8B-B14F-4D97-AF65-F5344CB8AC3E}">
        <p14:creationId xmlns:p14="http://schemas.microsoft.com/office/powerpoint/2010/main" val="455301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160" y="2618105"/>
            <a:ext cx="10515600" cy="1051687"/>
          </a:xfrm>
        </p:spPr>
        <p:txBody>
          <a:bodyPr/>
          <a:lstStyle/>
          <a:p>
            <a:pPr marL="0" indent="0" algn="ctr">
              <a:buNone/>
            </a:pPr>
            <a:r>
              <a:rPr lang="en-US" dirty="0" smtClean="0"/>
              <a:t>Virtually unimaginable to think of the world today </a:t>
            </a:r>
          </a:p>
          <a:p>
            <a:pPr marL="0" indent="0" algn="ctr">
              <a:buNone/>
            </a:pPr>
            <a:r>
              <a:rPr lang="en-US" dirty="0" smtClean="0"/>
              <a:t>without the Internet!!</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4</a:t>
            </a:fld>
            <a:endParaRPr lang="en-US"/>
          </a:p>
        </p:txBody>
      </p:sp>
    </p:spTree>
    <p:extLst>
      <p:ext uri="{BB962C8B-B14F-4D97-AF65-F5344CB8AC3E}">
        <p14:creationId xmlns:p14="http://schemas.microsoft.com/office/powerpoint/2010/main" val="1642155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Server-side web application attacks</a:t>
            </a:r>
            <a:endParaRPr lang="en-US" dirty="0"/>
          </a:p>
        </p:txBody>
      </p:sp>
      <p:pic>
        <p:nvPicPr>
          <p:cNvPr id="4" name="Picture 3"/>
          <p:cNvPicPr>
            <a:picLocks noChangeAspect="1"/>
          </p:cNvPicPr>
          <p:nvPr/>
        </p:nvPicPr>
        <p:blipFill>
          <a:blip r:embed="rId2"/>
          <a:stretch>
            <a:fillRect/>
          </a:stretch>
        </p:blipFill>
        <p:spPr>
          <a:xfrm>
            <a:off x="581992" y="1690688"/>
            <a:ext cx="6249776" cy="4697412"/>
          </a:xfrm>
          <a:prstGeom prst="rect">
            <a:avLst/>
          </a:prstGeom>
        </p:spPr>
      </p:pic>
      <p:sp>
        <p:nvSpPr>
          <p:cNvPr id="5" name="Rectangle 4"/>
          <p:cNvSpPr/>
          <p:nvPr/>
        </p:nvSpPr>
        <p:spPr>
          <a:xfrm>
            <a:off x="7355420" y="1698350"/>
            <a:ext cx="4836580" cy="2031325"/>
          </a:xfrm>
          <a:prstGeom prst="rect">
            <a:avLst/>
          </a:prstGeom>
        </p:spPr>
        <p:txBody>
          <a:bodyPr wrap="none">
            <a:spAutoFit/>
          </a:bodyPr>
          <a:lstStyle/>
          <a:p>
            <a:r>
              <a:rPr lang="en-US" dirty="0" smtClean="0">
                <a:solidFill>
                  <a:srgbClr val="333333"/>
                </a:solidFill>
                <a:latin typeface="Georgia" charset="0"/>
              </a:rPr>
              <a:t>A </a:t>
            </a:r>
            <a:r>
              <a:rPr lang="en-US" dirty="0">
                <a:solidFill>
                  <a:srgbClr val="333333"/>
                </a:solidFill>
                <a:latin typeface="Georgia" charset="0"/>
              </a:rPr>
              <a:t>server provides services to </a:t>
            </a:r>
            <a:r>
              <a:rPr lang="en-US" dirty="0" smtClean="0">
                <a:solidFill>
                  <a:srgbClr val="333333"/>
                </a:solidFill>
                <a:latin typeface="Georgia" charset="0"/>
              </a:rPr>
              <a:t>clients</a:t>
            </a:r>
          </a:p>
          <a:p>
            <a:endParaRPr lang="en-US" dirty="0">
              <a:solidFill>
                <a:srgbClr val="333333"/>
              </a:solidFill>
              <a:latin typeface="Georgia" charset="0"/>
            </a:endParaRPr>
          </a:p>
          <a:p>
            <a:r>
              <a:rPr lang="en-US" dirty="0" smtClean="0">
                <a:solidFill>
                  <a:srgbClr val="333333"/>
                </a:solidFill>
                <a:latin typeface="Georgia" charset="0"/>
              </a:rPr>
              <a:t>Securing server-side web applications is often</a:t>
            </a:r>
          </a:p>
          <a:p>
            <a:r>
              <a:rPr lang="en-US" dirty="0" smtClean="0">
                <a:solidFill>
                  <a:srgbClr val="333333"/>
                </a:solidFill>
                <a:latin typeface="Georgia" charset="0"/>
              </a:rPr>
              <a:t>difficult – cannot ignore HTTP traffic</a:t>
            </a:r>
          </a:p>
          <a:p>
            <a:endParaRPr lang="en-US" dirty="0">
              <a:solidFill>
                <a:srgbClr val="333333"/>
              </a:solidFill>
              <a:latin typeface="Georgia" charset="0"/>
            </a:endParaRPr>
          </a:p>
          <a:p>
            <a:r>
              <a:rPr lang="en-US" dirty="0" smtClean="0">
                <a:solidFill>
                  <a:srgbClr val="333333"/>
                </a:solidFill>
                <a:latin typeface="Georgia" charset="0"/>
              </a:rPr>
              <a:t>Zero day attack – exploiting previously </a:t>
            </a:r>
          </a:p>
          <a:p>
            <a:r>
              <a:rPr lang="en-US" dirty="0">
                <a:solidFill>
                  <a:srgbClr val="333333"/>
                </a:solidFill>
                <a:latin typeface="Georgia" charset="0"/>
              </a:rPr>
              <a:t>u</a:t>
            </a:r>
            <a:r>
              <a:rPr lang="en-US" dirty="0" smtClean="0">
                <a:solidFill>
                  <a:srgbClr val="333333"/>
                </a:solidFill>
                <a:latin typeface="Georgia" charset="0"/>
              </a:rPr>
              <a:t>nknown vulnerabilities</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5</a:t>
            </a:fld>
            <a:endParaRPr lang="en-US"/>
          </a:p>
        </p:txBody>
      </p:sp>
    </p:spTree>
    <p:extLst>
      <p:ext uri="{BB962C8B-B14F-4D97-AF65-F5344CB8AC3E}">
        <p14:creationId xmlns:p14="http://schemas.microsoft.com/office/powerpoint/2010/main" val="250951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web application attacks</a:t>
            </a:r>
          </a:p>
        </p:txBody>
      </p:sp>
      <p:sp>
        <p:nvSpPr>
          <p:cNvPr id="3" name="Content Placeholder 2"/>
          <p:cNvSpPr>
            <a:spLocks noGrp="1"/>
          </p:cNvSpPr>
          <p:nvPr>
            <p:ph idx="1"/>
          </p:nvPr>
        </p:nvSpPr>
        <p:spPr/>
        <p:txBody>
          <a:bodyPr>
            <a:normAutofit fontScale="92500" lnSpcReduction="20000"/>
          </a:bodyPr>
          <a:lstStyle/>
          <a:p>
            <a:r>
              <a:rPr lang="en-US" dirty="0" smtClean="0"/>
              <a:t>Cross-site scripting (XSS)</a:t>
            </a:r>
          </a:p>
          <a:p>
            <a:pPr lvl="1"/>
            <a:r>
              <a:rPr lang="en-US" dirty="0" smtClean="0"/>
              <a:t>Not all attacks on websites are designed to steal content.</a:t>
            </a:r>
          </a:p>
          <a:p>
            <a:pPr lvl="1"/>
            <a:r>
              <a:rPr lang="en-US" dirty="0" smtClean="0"/>
              <a:t>Use webserver as a platform to launch attacks on other computers that access it.</a:t>
            </a:r>
          </a:p>
          <a:p>
            <a:pPr lvl="1"/>
            <a:r>
              <a:rPr lang="en-US" dirty="0" smtClean="0"/>
              <a:t>XSS injects scripts into a web application server to direct attacks at clients</a:t>
            </a:r>
          </a:p>
          <a:p>
            <a:r>
              <a:rPr lang="en-US" dirty="0" smtClean="0"/>
              <a:t>Example</a:t>
            </a:r>
          </a:p>
          <a:p>
            <a:pPr lvl="1"/>
            <a:r>
              <a:rPr lang="en-US" dirty="0" smtClean="0"/>
              <a:t>An attacker posting a comment in a blogger’s website.</a:t>
            </a:r>
          </a:p>
          <a:p>
            <a:pPr lvl="1"/>
            <a:r>
              <a:rPr lang="en-US" dirty="0" smtClean="0"/>
              <a:t>Within the comment, attacker’s craft a script that performs a malicious action or even redirects the user to the attacker’s website.</a:t>
            </a:r>
          </a:p>
          <a:p>
            <a:pPr lvl="1"/>
            <a:r>
              <a:rPr lang="en-US" dirty="0" smtClean="0"/>
              <a:t>Victim visit the blogger’s website, clicks on attacker’s comments, malicious script is downloaded to the victim’s web browser.</a:t>
            </a:r>
          </a:p>
          <a:p>
            <a:r>
              <a:rPr lang="en-US" dirty="0" smtClean="0"/>
              <a:t>Solution</a:t>
            </a:r>
          </a:p>
          <a:p>
            <a:pPr lvl="1"/>
            <a:r>
              <a:rPr lang="en-US" dirty="0"/>
              <a:t>Users can turn off active scripting in their browsers to reduce the risk of XSS, but this limits their ability to use dynamic websites.</a:t>
            </a:r>
          </a:p>
        </p:txBody>
      </p:sp>
      <p:sp>
        <p:nvSpPr>
          <p:cNvPr id="4" name="Slide Number Placeholder 3"/>
          <p:cNvSpPr>
            <a:spLocks noGrp="1"/>
          </p:cNvSpPr>
          <p:nvPr>
            <p:ph type="sldNum" sz="quarter" idx="12"/>
          </p:nvPr>
        </p:nvSpPr>
        <p:spPr/>
        <p:txBody>
          <a:bodyPr/>
          <a:lstStyle/>
          <a:p>
            <a:fld id="{2147A394-642B-2B49-8619-699A6DD0CBD3}" type="slidenum">
              <a:rPr lang="en-US" smtClean="0"/>
              <a:t>6</a:t>
            </a:fld>
            <a:endParaRPr lang="en-US"/>
          </a:p>
        </p:txBody>
      </p:sp>
    </p:spTree>
    <p:extLst>
      <p:ext uri="{BB962C8B-B14F-4D97-AF65-F5344CB8AC3E}">
        <p14:creationId xmlns:p14="http://schemas.microsoft.com/office/powerpoint/2010/main" val="82767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web application attacks</a:t>
            </a:r>
          </a:p>
        </p:txBody>
      </p:sp>
      <p:sp>
        <p:nvSpPr>
          <p:cNvPr id="3" name="Content Placeholder 2"/>
          <p:cNvSpPr>
            <a:spLocks noGrp="1"/>
          </p:cNvSpPr>
          <p:nvPr>
            <p:ph idx="1"/>
          </p:nvPr>
        </p:nvSpPr>
        <p:spPr/>
        <p:txBody>
          <a:bodyPr/>
          <a:lstStyle/>
          <a:p>
            <a:r>
              <a:rPr lang="en-US" dirty="0" smtClean="0"/>
              <a:t>SQL injection</a:t>
            </a:r>
          </a:p>
          <a:p>
            <a:pPr lvl="1"/>
            <a:r>
              <a:rPr lang="en-US" dirty="0"/>
              <a:t>SQL injection targets SQL servers by introducing malicious commands into them</a:t>
            </a:r>
            <a:r>
              <a:rPr lang="en-US" dirty="0" smtClean="0"/>
              <a:t>.</a:t>
            </a:r>
          </a:p>
          <a:p>
            <a:pPr lvl="1"/>
            <a:r>
              <a:rPr lang="en-US" dirty="0" smtClean="0"/>
              <a:t>Most </a:t>
            </a:r>
            <a:r>
              <a:rPr lang="en-US" dirty="0"/>
              <a:t>webpages that require users to log in by entering a user name and password typically offer a solution for the user who has forgotten his password by providing an online </a:t>
            </a:r>
            <a:r>
              <a:rPr lang="en-US" dirty="0" smtClean="0"/>
              <a:t>form.</a:t>
            </a:r>
          </a:p>
          <a:p>
            <a:pPr lvl="1"/>
            <a:r>
              <a:rPr lang="en-US" dirty="0"/>
              <a:t>If the email address entered by the user into the form is stored in the variable </a:t>
            </a:r>
            <a:r>
              <a:rPr lang="en-US" i="1" dirty="0"/>
              <a:t>$EMAIL</a:t>
            </a:r>
            <a:r>
              <a:rPr lang="en-US" dirty="0"/>
              <a:t>, then the underlying SQL statement to retrieve the stored email address from the database would be similar to</a:t>
            </a:r>
            <a:r>
              <a:rPr lang="en-US" dirty="0" smtClean="0"/>
              <a:t>:</a:t>
            </a:r>
            <a:endParaRPr lang="en-US" dirty="0"/>
          </a:p>
          <a:p>
            <a:pPr marL="457200" lvl="1" indent="0">
              <a:buNone/>
            </a:pPr>
            <a:r>
              <a:rPr lang="en-US" i="1" dirty="0" smtClean="0"/>
              <a:t>	SELECT </a:t>
            </a:r>
            <a:r>
              <a:rPr lang="en-US" i="1" dirty="0" err="1"/>
              <a:t>fieldlist</a:t>
            </a:r>
            <a:r>
              <a:rPr lang="en-US" i="1" dirty="0"/>
              <a:t> FROM table WHERE field = ‘$EMAIL</a:t>
            </a:r>
            <a:r>
              <a:rPr lang="en-US" i="1" dirty="0" smtClean="0"/>
              <a:t>’</a:t>
            </a:r>
          </a:p>
        </p:txBody>
      </p:sp>
      <p:sp>
        <p:nvSpPr>
          <p:cNvPr id="4" name="Slide Number Placeholder 3"/>
          <p:cNvSpPr>
            <a:spLocks noGrp="1"/>
          </p:cNvSpPr>
          <p:nvPr>
            <p:ph type="sldNum" sz="quarter" idx="12"/>
          </p:nvPr>
        </p:nvSpPr>
        <p:spPr/>
        <p:txBody>
          <a:bodyPr/>
          <a:lstStyle/>
          <a:p>
            <a:fld id="{2147A394-642B-2B49-8619-699A6DD0CBD3}" type="slidenum">
              <a:rPr lang="en-US" smtClean="0"/>
              <a:t>7</a:t>
            </a:fld>
            <a:endParaRPr lang="en-US"/>
          </a:p>
        </p:txBody>
      </p:sp>
    </p:spTree>
    <p:extLst>
      <p:ext uri="{BB962C8B-B14F-4D97-AF65-F5344CB8AC3E}">
        <p14:creationId xmlns:p14="http://schemas.microsoft.com/office/powerpoint/2010/main" val="1308340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web application attacks</a:t>
            </a:r>
          </a:p>
        </p:txBody>
      </p:sp>
      <p:sp>
        <p:nvSpPr>
          <p:cNvPr id="3" name="Content Placeholder 2"/>
          <p:cNvSpPr>
            <a:spLocks noGrp="1"/>
          </p:cNvSpPr>
          <p:nvPr>
            <p:ph idx="1"/>
          </p:nvPr>
        </p:nvSpPr>
        <p:spPr/>
        <p:txBody>
          <a:bodyPr>
            <a:normAutofit lnSpcReduction="10000"/>
          </a:bodyPr>
          <a:lstStyle/>
          <a:p>
            <a:r>
              <a:rPr lang="en-US" dirty="0"/>
              <a:t>SQL injection</a:t>
            </a:r>
          </a:p>
          <a:p>
            <a:pPr lvl="1"/>
            <a:r>
              <a:rPr lang="en-US" dirty="0" smtClean="0"/>
              <a:t>Attackers first entering a fictitious email address on the webpage which includes a single quotation mark as part of the email address.</a:t>
            </a:r>
          </a:p>
          <a:p>
            <a:pPr marL="914400" lvl="2" indent="0">
              <a:buNone/>
            </a:pPr>
            <a:r>
              <a:rPr lang="en-US" dirty="0" err="1" smtClean="0"/>
              <a:t>braden.thomas@fakemail.com</a:t>
            </a:r>
            <a:r>
              <a:rPr lang="en-US" dirty="0" smtClean="0"/>
              <a:t>’</a:t>
            </a:r>
          </a:p>
          <a:p>
            <a:pPr lvl="1"/>
            <a:r>
              <a:rPr lang="en-US" dirty="0" smtClean="0"/>
              <a:t>If the message </a:t>
            </a:r>
            <a:r>
              <a:rPr lang="en-US" b="1" dirty="0" smtClean="0"/>
              <a:t>Email Address Unknown</a:t>
            </a:r>
            <a:r>
              <a:rPr lang="en-US" dirty="0" smtClean="0"/>
              <a:t> is displayed, it indicates that user input is properly filtered and an SQL attack cannot be applied on the site.</a:t>
            </a:r>
          </a:p>
          <a:p>
            <a:pPr lvl="1"/>
            <a:r>
              <a:rPr lang="en-US" dirty="0" smtClean="0"/>
              <a:t>If the message </a:t>
            </a:r>
            <a:r>
              <a:rPr lang="en-US" b="1" dirty="0" smtClean="0"/>
              <a:t>Server Failure</a:t>
            </a:r>
            <a:r>
              <a:rPr lang="en-US" dirty="0" smtClean="0"/>
              <a:t> is displayed, it means that the user input in not filtered and all user input is sent directly to the database.</a:t>
            </a:r>
          </a:p>
          <a:p>
            <a:pPr lvl="1"/>
            <a:r>
              <a:rPr lang="en-US" dirty="0" smtClean="0"/>
              <a:t>The </a:t>
            </a:r>
            <a:r>
              <a:rPr lang="en-US" b="1" dirty="0" smtClean="0"/>
              <a:t>Server </a:t>
            </a:r>
            <a:r>
              <a:rPr lang="en-US" b="1" dirty="0"/>
              <a:t>Failure</a:t>
            </a:r>
            <a:r>
              <a:rPr lang="en-US" dirty="0"/>
              <a:t> message is due to a syntax error created by the additional single quotation mark: the fictitious email address entered would be processed </a:t>
            </a:r>
            <a:r>
              <a:rPr lang="en-US" dirty="0" smtClean="0"/>
              <a:t>as </a:t>
            </a:r>
            <a:r>
              <a:rPr lang="en-US" i="1" dirty="0" err="1" smtClean="0"/>
              <a:t>braden.thomas@fakemail.com</a:t>
            </a:r>
            <a:r>
              <a:rPr lang="en-US" i="1" dirty="0"/>
              <a:t>’ ’</a:t>
            </a:r>
            <a:r>
              <a:rPr lang="en-US" dirty="0"/>
              <a:t> (with two single quotation marks) and generate the </a:t>
            </a:r>
            <a:r>
              <a:rPr lang="en-US" i="1" dirty="0"/>
              <a:t>Server Failure</a:t>
            </a:r>
            <a:r>
              <a:rPr lang="en-US" dirty="0"/>
              <a:t> error message.</a:t>
            </a:r>
          </a:p>
        </p:txBody>
      </p:sp>
      <p:sp>
        <p:nvSpPr>
          <p:cNvPr id="4" name="Slide Number Placeholder 3"/>
          <p:cNvSpPr>
            <a:spLocks noGrp="1"/>
          </p:cNvSpPr>
          <p:nvPr>
            <p:ph type="sldNum" sz="quarter" idx="12"/>
          </p:nvPr>
        </p:nvSpPr>
        <p:spPr/>
        <p:txBody>
          <a:bodyPr/>
          <a:lstStyle/>
          <a:p>
            <a:fld id="{2147A394-642B-2B49-8619-699A6DD0CBD3}" type="slidenum">
              <a:rPr lang="en-US" smtClean="0"/>
              <a:t>8</a:t>
            </a:fld>
            <a:endParaRPr lang="en-US"/>
          </a:p>
        </p:txBody>
      </p:sp>
    </p:spTree>
    <p:extLst>
      <p:ext uri="{BB962C8B-B14F-4D97-AF65-F5344CB8AC3E}">
        <p14:creationId xmlns:p14="http://schemas.microsoft.com/office/powerpoint/2010/main" val="1199537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web application attacks</a:t>
            </a:r>
          </a:p>
        </p:txBody>
      </p:sp>
      <p:sp>
        <p:nvSpPr>
          <p:cNvPr id="3" name="Content Placeholder 2"/>
          <p:cNvSpPr>
            <a:spLocks noGrp="1"/>
          </p:cNvSpPr>
          <p:nvPr>
            <p:ph idx="1"/>
          </p:nvPr>
        </p:nvSpPr>
        <p:spPr/>
        <p:txBody>
          <a:bodyPr>
            <a:normAutofit/>
          </a:bodyPr>
          <a:lstStyle/>
          <a:p>
            <a:r>
              <a:rPr lang="en-US" dirty="0" smtClean="0"/>
              <a:t>SQL injection</a:t>
            </a:r>
          </a:p>
          <a:p>
            <a:pPr lvl="1"/>
            <a:r>
              <a:rPr lang="en-US" dirty="0" smtClean="0"/>
              <a:t>Instead </a:t>
            </a:r>
            <a:r>
              <a:rPr lang="en-US" dirty="0"/>
              <a:t>of entering a user name, the attacker would enter this command, which would let him view all the email addresses in the database: </a:t>
            </a:r>
            <a:r>
              <a:rPr lang="en-US" i="1" dirty="0"/>
              <a:t>whatever’ or ‘a’=’a</a:t>
            </a:r>
            <a:r>
              <a:rPr lang="en-US" dirty="0"/>
              <a:t>. This command is stored in the </a:t>
            </a:r>
            <a:r>
              <a:rPr lang="en-US" dirty="0" smtClean="0"/>
              <a:t>variable </a:t>
            </a:r>
            <a:r>
              <a:rPr lang="en-US" i="1" dirty="0" smtClean="0"/>
              <a:t>$</a:t>
            </a:r>
            <a:r>
              <a:rPr lang="en-US" i="1" dirty="0"/>
              <a:t>EMAIL</a:t>
            </a:r>
            <a:r>
              <a:rPr lang="en-US" dirty="0"/>
              <a:t>. The expanded SQL statement would read</a:t>
            </a:r>
            <a:r>
              <a:rPr lang="en-US" dirty="0" smtClean="0"/>
              <a:t>:</a:t>
            </a:r>
          </a:p>
          <a:p>
            <a:pPr marL="457200" lvl="1" indent="0">
              <a:buNone/>
            </a:pPr>
            <a:r>
              <a:rPr lang="en-US" dirty="0"/>
              <a:t>	</a:t>
            </a:r>
            <a:r>
              <a:rPr lang="en-US" i="1" dirty="0"/>
              <a:t>SELECT </a:t>
            </a:r>
            <a:r>
              <a:rPr lang="en-US" i="1" dirty="0" err="1"/>
              <a:t>fieldlist</a:t>
            </a:r>
            <a:r>
              <a:rPr lang="en-US" i="1" dirty="0"/>
              <a:t> FROM table WHERE field = ‘whatever’ or ‘a’=a</a:t>
            </a:r>
            <a:r>
              <a:rPr lang="en-US" i="1" dirty="0" smtClean="0"/>
              <a:t>’</a:t>
            </a:r>
          </a:p>
          <a:p>
            <a:pPr marL="0" indent="0">
              <a:buNone/>
            </a:pPr>
            <a:r>
              <a:rPr lang="en-US" i="1" dirty="0"/>
              <a:t>	</a:t>
            </a:r>
            <a:r>
              <a:rPr lang="en-US" sz="2400" i="1" dirty="0" smtClean="0"/>
              <a:t>whatever</a:t>
            </a:r>
            <a:r>
              <a:rPr lang="en-US" sz="2400" i="1" dirty="0"/>
              <a:t>’</a:t>
            </a:r>
            <a:r>
              <a:rPr lang="en-US" sz="2400" dirty="0"/>
              <a:t>. This can be anything </a:t>
            </a:r>
            <a:r>
              <a:rPr lang="en-US" sz="2400" dirty="0" smtClean="0"/>
              <a:t>meaningless.</a:t>
            </a:r>
          </a:p>
          <a:p>
            <a:pPr marL="0" indent="0">
              <a:buNone/>
            </a:pPr>
            <a:r>
              <a:rPr lang="en-US" sz="2400" i="1" dirty="0"/>
              <a:t>	</a:t>
            </a:r>
            <a:r>
              <a:rPr lang="en-US" sz="2400" i="1" dirty="0" smtClean="0"/>
              <a:t>or</a:t>
            </a:r>
            <a:r>
              <a:rPr lang="en-US" sz="2400" dirty="0"/>
              <a:t>. The SQL </a:t>
            </a:r>
            <a:r>
              <a:rPr lang="en-US" sz="2400" i="1" dirty="0"/>
              <a:t>or</a:t>
            </a:r>
            <a:r>
              <a:rPr lang="en-US" sz="2400" dirty="0"/>
              <a:t> means that as long as either of the conditions </a:t>
            </a:r>
            <a:r>
              <a:rPr lang="en-US" sz="2400" dirty="0" smtClean="0"/>
              <a:t>are true</a:t>
            </a:r>
            <a:r>
              <a:rPr lang="en-US" sz="2400" dirty="0"/>
              <a:t>, the </a:t>
            </a:r>
            <a:r>
              <a:rPr lang="en-US" sz="2400" dirty="0" smtClean="0"/>
              <a:t>	entire </a:t>
            </a:r>
            <a:r>
              <a:rPr lang="en-US" sz="2400" dirty="0"/>
              <a:t>statement is true and will be executed.</a:t>
            </a:r>
          </a:p>
          <a:p>
            <a:pPr marL="0" indent="0">
              <a:buNone/>
            </a:pPr>
            <a:r>
              <a:rPr lang="en-US" sz="2400" dirty="0"/>
              <a:t>	</a:t>
            </a:r>
            <a:r>
              <a:rPr lang="en-US" sz="2400" i="1" dirty="0" smtClean="0"/>
              <a:t>‘</a:t>
            </a:r>
            <a:r>
              <a:rPr lang="en-US" sz="2400" i="1" dirty="0"/>
              <a:t>a’=’a’</a:t>
            </a:r>
            <a:r>
              <a:rPr lang="en-US" sz="2400" dirty="0"/>
              <a:t>. This is a statement that will always be true.</a:t>
            </a:r>
          </a:p>
          <a:p>
            <a:pPr marL="457200" lvl="1" indent="0">
              <a:buNone/>
            </a:pP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9</a:t>
            </a:fld>
            <a:endParaRPr lang="en-US"/>
          </a:p>
        </p:txBody>
      </p:sp>
    </p:spTree>
    <p:extLst>
      <p:ext uri="{BB962C8B-B14F-4D97-AF65-F5344CB8AC3E}">
        <p14:creationId xmlns:p14="http://schemas.microsoft.com/office/powerpoint/2010/main" val="43376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1479</Words>
  <Application>Microsoft Macintosh PowerPoint</Application>
  <PresentationFormat>Widescreen</PresentationFormat>
  <Paragraphs>197</Paragraphs>
  <Slides>29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Georgia</vt:lpstr>
      <vt:lpstr>Office Theme</vt:lpstr>
      <vt:lpstr>Application and Networking-Based Attacks</vt:lpstr>
      <vt:lpstr>Objectives</vt:lpstr>
      <vt:lpstr>Today’s attacks and defenses</vt:lpstr>
      <vt:lpstr>PowerPoint Presentation</vt:lpstr>
      <vt:lpstr>Server-side web application attacks</vt:lpstr>
      <vt:lpstr>Server-side web application attacks</vt:lpstr>
      <vt:lpstr>Server-side web application attacks</vt:lpstr>
      <vt:lpstr>Server-side web application attacks</vt:lpstr>
      <vt:lpstr>Server-side web application attacks</vt:lpstr>
      <vt:lpstr>Server-side web application attacks</vt:lpstr>
      <vt:lpstr>Server-side web application attacks</vt:lpstr>
      <vt:lpstr>Client-side application attacks</vt:lpstr>
      <vt:lpstr>Client-side application attacks –  Drive by download</vt:lpstr>
      <vt:lpstr>Client-side application attacks</vt:lpstr>
      <vt:lpstr>Client-side application attacks</vt:lpstr>
      <vt:lpstr>Client-side application attacks</vt:lpstr>
      <vt:lpstr>Client-side application attacks</vt:lpstr>
      <vt:lpstr>Client-side application attacks</vt:lpstr>
      <vt:lpstr>Impartial overflow attacks</vt:lpstr>
      <vt:lpstr>Client-side application attacks</vt:lpstr>
      <vt:lpstr>Networking-based attacks</vt:lpstr>
      <vt:lpstr>Networking-based attacks</vt:lpstr>
      <vt:lpstr>Networking-based attacks</vt:lpstr>
      <vt:lpstr>Networking-based attacks</vt:lpstr>
      <vt:lpstr>Networking-based attacks</vt:lpstr>
      <vt:lpstr>Networking-based attacks</vt:lpstr>
      <vt:lpstr>Attacks on access rights</vt:lpstr>
      <vt:lpstr>Attacks on access rights</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and Networking-Based Attacks</dc:title>
  <dc:creator>Danish Khan</dc:creator>
  <cp:lastModifiedBy>Danish Khan</cp:lastModifiedBy>
  <cp:revision>1</cp:revision>
  <dcterms:created xsi:type="dcterms:W3CDTF">2016-12-12T13:11:31Z</dcterms:created>
  <dcterms:modified xsi:type="dcterms:W3CDTF">2016-12-12T13:11:54Z</dcterms:modified>
</cp:coreProperties>
</file>